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62" r:id="rId3"/>
    <p:sldId id="282" r:id="rId4"/>
    <p:sldId id="277" r:id="rId5"/>
    <p:sldId id="259" r:id="rId6"/>
    <p:sldId id="260" r:id="rId7"/>
    <p:sldId id="257" r:id="rId8"/>
    <p:sldId id="261" r:id="rId9"/>
    <p:sldId id="294" r:id="rId10"/>
    <p:sldId id="295" r:id="rId11"/>
    <p:sldId id="296" r:id="rId12"/>
    <p:sldId id="297" r:id="rId13"/>
    <p:sldId id="298" r:id="rId14"/>
    <p:sldId id="299" r:id="rId15"/>
    <p:sldId id="313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4" r:id="rId30"/>
    <p:sldId id="315" r:id="rId31"/>
    <p:sldId id="258" r:id="rId32"/>
    <p:sldId id="278" r:id="rId33"/>
    <p:sldId id="283" r:id="rId34"/>
    <p:sldId id="288" r:id="rId35"/>
    <p:sldId id="290" r:id="rId36"/>
    <p:sldId id="289" r:id="rId37"/>
    <p:sldId id="291" r:id="rId38"/>
    <p:sldId id="284" r:id="rId39"/>
    <p:sldId id="285" r:id="rId40"/>
    <p:sldId id="286" r:id="rId41"/>
    <p:sldId id="265" r:id="rId42"/>
    <p:sldId id="287" r:id="rId43"/>
    <p:sldId id="268" r:id="rId44"/>
    <p:sldId id="267" r:id="rId45"/>
    <p:sldId id="269" r:id="rId46"/>
    <p:sldId id="29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>
        <p:scale>
          <a:sx n="75" d="100"/>
          <a:sy n="75" d="100"/>
        </p:scale>
        <p:origin x="426" y="70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C76B9E-C185-48B4-806E-851A6E60EF29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0788FA2-BC69-483E-B8BE-3A8B47AB22CE}">
      <dgm:prSet/>
      <dgm:spPr/>
      <dgm:t>
        <a:bodyPr/>
        <a:lstStyle/>
        <a:p>
          <a:r>
            <a:rPr lang="en-IN"/>
            <a:t>Manual Data collection</a:t>
          </a:r>
          <a:endParaRPr lang="en-US"/>
        </a:p>
      </dgm:t>
    </dgm:pt>
    <dgm:pt modelId="{35D3F691-8A57-49EB-8F83-B762F55F3C33}" type="parTrans" cxnId="{A37DE429-C5C6-4AFA-AFF1-42E9530EB2A6}">
      <dgm:prSet/>
      <dgm:spPr/>
      <dgm:t>
        <a:bodyPr/>
        <a:lstStyle/>
        <a:p>
          <a:endParaRPr lang="en-US"/>
        </a:p>
      </dgm:t>
    </dgm:pt>
    <dgm:pt modelId="{A1BAE850-329F-4EA6-86F6-2FF64F4FA767}" type="sibTrans" cxnId="{A37DE429-C5C6-4AFA-AFF1-42E9530EB2A6}">
      <dgm:prSet/>
      <dgm:spPr/>
      <dgm:t>
        <a:bodyPr/>
        <a:lstStyle/>
        <a:p>
          <a:endParaRPr lang="en-US"/>
        </a:p>
      </dgm:t>
    </dgm:pt>
    <dgm:pt modelId="{EF1E27D7-6F03-4E66-98B8-2A8C2C0F9143}">
      <dgm:prSet/>
      <dgm:spPr/>
      <dgm:t>
        <a:bodyPr/>
        <a:lstStyle/>
        <a:p>
          <a:r>
            <a:rPr lang="en-IN"/>
            <a:t>Ground Water Levels (PZs, COB, GOB, MK, Special studies etc.)</a:t>
          </a:r>
          <a:endParaRPr lang="en-US"/>
        </a:p>
      </dgm:t>
    </dgm:pt>
    <dgm:pt modelId="{4FE33D24-A26B-490A-BED0-F2D70BA31321}" type="parTrans" cxnId="{13FC5E6D-F9C7-4316-832B-F9E56F909440}">
      <dgm:prSet/>
      <dgm:spPr/>
      <dgm:t>
        <a:bodyPr/>
        <a:lstStyle/>
        <a:p>
          <a:endParaRPr lang="en-US"/>
        </a:p>
      </dgm:t>
    </dgm:pt>
    <dgm:pt modelId="{03D1C583-EC75-4291-98BD-8C6BCD07B9B0}" type="sibTrans" cxnId="{13FC5E6D-F9C7-4316-832B-F9E56F909440}">
      <dgm:prSet/>
      <dgm:spPr/>
      <dgm:t>
        <a:bodyPr/>
        <a:lstStyle/>
        <a:p>
          <a:endParaRPr lang="en-US"/>
        </a:p>
      </dgm:t>
    </dgm:pt>
    <dgm:pt modelId="{E00D5DA6-E54E-4384-BB25-85E86FC182E3}">
      <dgm:prSet/>
      <dgm:spPr/>
      <dgm:t>
        <a:bodyPr/>
        <a:lstStyle/>
        <a:p>
          <a:r>
            <a:rPr lang="en-IN" dirty="0"/>
            <a:t>Stream flow check points </a:t>
          </a:r>
          <a:endParaRPr lang="en-US" dirty="0"/>
        </a:p>
      </dgm:t>
    </dgm:pt>
    <dgm:pt modelId="{234BF52E-0FE1-45BB-BC0B-47C1885BA9D6}" type="parTrans" cxnId="{D7DCEA1F-4898-4B62-B965-68D4428C27B4}">
      <dgm:prSet/>
      <dgm:spPr/>
      <dgm:t>
        <a:bodyPr/>
        <a:lstStyle/>
        <a:p>
          <a:endParaRPr lang="en-US"/>
        </a:p>
      </dgm:t>
    </dgm:pt>
    <dgm:pt modelId="{96FC859D-25B2-41AE-9305-E847CEE5E5E9}" type="sibTrans" cxnId="{D7DCEA1F-4898-4B62-B965-68D4428C27B4}">
      <dgm:prSet/>
      <dgm:spPr/>
      <dgm:t>
        <a:bodyPr/>
        <a:lstStyle/>
        <a:p>
          <a:endParaRPr lang="en-US"/>
        </a:p>
      </dgm:t>
    </dgm:pt>
    <dgm:pt modelId="{DDCDFAF5-FEF1-4379-9675-2CAEF53D3AD1}">
      <dgm:prSet/>
      <dgm:spPr/>
      <dgm:t>
        <a:bodyPr/>
        <a:lstStyle/>
        <a:p>
          <a:r>
            <a:rPr lang="en-IN"/>
            <a:t>Ground Water Quality (in-situ parameters)</a:t>
          </a:r>
          <a:endParaRPr lang="en-US"/>
        </a:p>
      </dgm:t>
    </dgm:pt>
    <dgm:pt modelId="{DD092388-5AE0-4D3F-B0B5-CF84609B0909}" type="parTrans" cxnId="{8B8A104A-8DAB-4D6C-871A-9C2B5DE52177}">
      <dgm:prSet/>
      <dgm:spPr/>
      <dgm:t>
        <a:bodyPr/>
        <a:lstStyle/>
        <a:p>
          <a:endParaRPr lang="en-US"/>
        </a:p>
      </dgm:t>
    </dgm:pt>
    <dgm:pt modelId="{4FCF400F-E22E-4016-BD4D-8C7801F322B7}" type="sibTrans" cxnId="{8B8A104A-8DAB-4D6C-871A-9C2B5DE52177}">
      <dgm:prSet/>
      <dgm:spPr/>
      <dgm:t>
        <a:bodyPr/>
        <a:lstStyle/>
        <a:p>
          <a:endParaRPr lang="en-US"/>
        </a:p>
      </dgm:t>
    </dgm:pt>
    <dgm:pt modelId="{42A8B469-687C-4C73-830A-9E0C75044DC6}">
      <dgm:prSet/>
      <dgm:spPr/>
      <dgm:t>
        <a:bodyPr/>
        <a:lstStyle/>
        <a:p>
          <a:r>
            <a:rPr lang="en-IN"/>
            <a:t>Data Dissemination</a:t>
          </a:r>
          <a:endParaRPr lang="en-US"/>
        </a:p>
      </dgm:t>
    </dgm:pt>
    <dgm:pt modelId="{5B05E7F9-E011-415A-860B-005A557E8C14}" type="parTrans" cxnId="{439C3AF5-1A76-430E-8051-7C3B7925E404}">
      <dgm:prSet/>
      <dgm:spPr/>
      <dgm:t>
        <a:bodyPr/>
        <a:lstStyle/>
        <a:p>
          <a:endParaRPr lang="en-US"/>
        </a:p>
      </dgm:t>
    </dgm:pt>
    <dgm:pt modelId="{EF88E1BD-33DC-48D6-8ED8-04A75108B3F8}" type="sibTrans" cxnId="{439C3AF5-1A76-430E-8051-7C3B7925E404}">
      <dgm:prSet/>
      <dgm:spPr/>
      <dgm:t>
        <a:bodyPr/>
        <a:lstStyle/>
        <a:p>
          <a:endParaRPr lang="en-US"/>
        </a:p>
      </dgm:t>
    </dgm:pt>
    <dgm:pt modelId="{A05A9D9B-4B79-47C7-934A-662F4395BD05}">
      <dgm:prSet/>
      <dgm:spPr/>
      <dgm:t>
        <a:bodyPr/>
        <a:lstStyle/>
        <a:p>
          <a:r>
            <a:rPr lang="en-IN" dirty="0"/>
            <a:t>Location Specific Ground Water Related information to Citizens and Department Users</a:t>
          </a:r>
          <a:endParaRPr lang="en-US" dirty="0"/>
        </a:p>
      </dgm:t>
    </dgm:pt>
    <dgm:pt modelId="{D52E6EB5-3A31-40D8-ABF1-CD689CAEC067}" type="parTrans" cxnId="{8811D827-2342-4082-85A7-75631955B23E}">
      <dgm:prSet/>
      <dgm:spPr/>
      <dgm:t>
        <a:bodyPr/>
        <a:lstStyle/>
        <a:p>
          <a:endParaRPr lang="en-US"/>
        </a:p>
      </dgm:t>
    </dgm:pt>
    <dgm:pt modelId="{B7B57842-8CC8-4153-AED8-A03E1E7F6EAB}" type="sibTrans" cxnId="{8811D827-2342-4082-85A7-75631955B23E}">
      <dgm:prSet/>
      <dgm:spPr/>
      <dgm:t>
        <a:bodyPr/>
        <a:lstStyle/>
        <a:p>
          <a:endParaRPr lang="en-US"/>
        </a:p>
      </dgm:t>
    </dgm:pt>
    <dgm:pt modelId="{91A5F5D9-5C79-44DD-8215-9DE162EA2A8F}">
      <dgm:prSet/>
      <dgm:spPr/>
      <dgm:t>
        <a:bodyPr/>
        <a:lstStyle/>
        <a:p>
          <a:r>
            <a:rPr lang="en-US" dirty="0">
              <a:solidFill>
                <a:srgbClr val="FF0000"/>
              </a:solidFill>
            </a:rPr>
            <a:t>Includes citizen interface (require registration ?)</a:t>
          </a:r>
        </a:p>
      </dgm:t>
    </dgm:pt>
    <dgm:pt modelId="{41C144F6-D87E-4079-A20C-974A71CC2021}" type="parTrans" cxnId="{016039FC-F5A1-4B1A-A361-230F050A8498}">
      <dgm:prSet/>
      <dgm:spPr/>
      <dgm:t>
        <a:bodyPr/>
        <a:lstStyle/>
        <a:p>
          <a:endParaRPr lang="en-IN"/>
        </a:p>
      </dgm:t>
    </dgm:pt>
    <dgm:pt modelId="{8D767C06-2D45-4F96-9510-DCB6AB275831}" type="sibTrans" cxnId="{016039FC-F5A1-4B1A-A361-230F050A8498}">
      <dgm:prSet/>
      <dgm:spPr/>
      <dgm:t>
        <a:bodyPr/>
        <a:lstStyle/>
        <a:p>
          <a:endParaRPr lang="en-IN"/>
        </a:p>
      </dgm:t>
    </dgm:pt>
    <dgm:pt modelId="{39545D62-EB43-40F2-9B77-EB70D1BC9C42}" type="pres">
      <dgm:prSet presAssocID="{9DC76B9E-C185-48B4-806E-851A6E60EF29}" presName="linear" presStyleCnt="0">
        <dgm:presLayoutVars>
          <dgm:dir/>
          <dgm:animLvl val="lvl"/>
          <dgm:resizeHandles val="exact"/>
        </dgm:presLayoutVars>
      </dgm:prSet>
      <dgm:spPr/>
    </dgm:pt>
    <dgm:pt modelId="{B3166AB0-44CB-4D6B-8AD8-9706FAC723BC}" type="pres">
      <dgm:prSet presAssocID="{A0788FA2-BC69-483E-B8BE-3A8B47AB22CE}" presName="parentLin" presStyleCnt="0"/>
      <dgm:spPr/>
    </dgm:pt>
    <dgm:pt modelId="{8CE3056B-F404-457C-8473-0AB47CBCF941}" type="pres">
      <dgm:prSet presAssocID="{A0788FA2-BC69-483E-B8BE-3A8B47AB22CE}" presName="parentLeftMargin" presStyleLbl="node1" presStyleIdx="0" presStyleCnt="2"/>
      <dgm:spPr/>
    </dgm:pt>
    <dgm:pt modelId="{7E876CA6-AD1C-4B9F-92B2-9808B6AE52EA}" type="pres">
      <dgm:prSet presAssocID="{A0788FA2-BC69-483E-B8BE-3A8B47AB22C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7C5DF7F-AB40-40A8-AB31-6C21C6589B82}" type="pres">
      <dgm:prSet presAssocID="{A0788FA2-BC69-483E-B8BE-3A8B47AB22CE}" presName="negativeSpace" presStyleCnt="0"/>
      <dgm:spPr/>
    </dgm:pt>
    <dgm:pt modelId="{D9AEE2AF-7FBF-470F-9C15-5D8806847208}" type="pres">
      <dgm:prSet presAssocID="{A0788FA2-BC69-483E-B8BE-3A8B47AB22CE}" presName="childText" presStyleLbl="conFgAcc1" presStyleIdx="0" presStyleCnt="2">
        <dgm:presLayoutVars>
          <dgm:bulletEnabled val="1"/>
        </dgm:presLayoutVars>
      </dgm:prSet>
      <dgm:spPr/>
    </dgm:pt>
    <dgm:pt modelId="{BABF350F-A09D-4F6D-9DC7-114BDB96CA8B}" type="pres">
      <dgm:prSet presAssocID="{A1BAE850-329F-4EA6-86F6-2FF64F4FA767}" presName="spaceBetweenRectangles" presStyleCnt="0"/>
      <dgm:spPr/>
    </dgm:pt>
    <dgm:pt modelId="{4DB1A141-FBD5-4BA9-8A20-EAD58D1A25F9}" type="pres">
      <dgm:prSet presAssocID="{42A8B469-687C-4C73-830A-9E0C75044DC6}" presName="parentLin" presStyleCnt="0"/>
      <dgm:spPr/>
    </dgm:pt>
    <dgm:pt modelId="{7F6825C0-0818-49FB-AEB4-1B5085F20BA6}" type="pres">
      <dgm:prSet presAssocID="{42A8B469-687C-4C73-830A-9E0C75044DC6}" presName="parentLeftMargin" presStyleLbl="node1" presStyleIdx="0" presStyleCnt="2"/>
      <dgm:spPr/>
    </dgm:pt>
    <dgm:pt modelId="{D7124286-5293-4C09-B76F-A615A5E7E8AE}" type="pres">
      <dgm:prSet presAssocID="{42A8B469-687C-4C73-830A-9E0C75044DC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14B8BBF-8EED-4A90-9274-FFBAD6982C9D}" type="pres">
      <dgm:prSet presAssocID="{42A8B469-687C-4C73-830A-9E0C75044DC6}" presName="negativeSpace" presStyleCnt="0"/>
      <dgm:spPr/>
    </dgm:pt>
    <dgm:pt modelId="{94965868-1A88-4C20-9935-3DDF3A3C5BA6}" type="pres">
      <dgm:prSet presAssocID="{42A8B469-687C-4C73-830A-9E0C75044DC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E490200E-7B66-42E3-B48A-953F6C772B04}" type="presOf" srcId="{A0788FA2-BC69-483E-B8BE-3A8B47AB22CE}" destId="{7E876CA6-AD1C-4B9F-92B2-9808B6AE52EA}" srcOrd="1" destOrd="0" presId="urn:microsoft.com/office/officeart/2005/8/layout/list1"/>
    <dgm:cxn modelId="{D7DCEA1F-4898-4B62-B965-68D4428C27B4}" srcId="{A0788FA2-BC69-483E-B8BE-3A8B47AB22CE}" destId="{E00D5DA6-E54E-4384-BB25-85E86FC182E3}" srcOrd="1" destOrd="0" parTransId="{234BF52E-0FE1-45BB-BC0B-47C1885BA9D6}" sibTransId="{96FC859D-25B2-41AE-9305-E847CEE5E5E9}"/>
    <dgm:cxn modelId="{8811D827-2342-4082-85A7-75631955B23E}" srcId="{42A8B469-687C-4C73-830A-9E0C75044DC6}" destId="{A05A9D9B-4B79-47C7-934A-662F4395BD05}" srcOrd="0" destOrd="0" parTransId="{D52E6EB5-3A31-40D8-ABF1-CD689CAEC067}" sibTransId="{B7B57842-8CC8-4153-AED8-A03E1E7F6EAB}"/>
    <dgm:cxn modelId="{A37DE429-C5C6-4AFA-AFF1-42E9530EB2A6}" srcId="{9DC76B9E-C185-48B4-806E-851A6E60EF29}" destId="{A0788FA2-BC69-483E-B8BE-3A8B47AB22CE}" srcOrd="0" destOrd="0" parTransId="{35D3F691-8A57-49EB-8F83-B762F55F3C33}" sibTransId="{A1BAE850-329F-4EA6-86F6-2FF64F4FA767}"/>
    <dgm:cxn modelId="{99D6FF65-56D7-4F01-8B9E-13D26C6A367C}" type="presOf" srcId="{9DC76B9E-C185-48B4-806E-851A6E60EF29}" destId="{39545D62-EB43-40F2-9B77-EB70D1BC9C42}" srcOrd="0" destOrd="0" presId="urn:microsoft.com/office/officeart/2005/8/layout/list1"/>
    <dgm:cxn modelId="{8B8A104A-8DAB-4D6C-871A-9C2B5DE52177}" srcId="{A0788FA2-BC69-483E-B8BE-3A8B47AB22CE}" destId="{DDCDFAF5-FEF1-4379-9675-2CAEF53D3AD1}" srcOrd="2" destOrd="0" parTransId="{DD092388-5AE0-4D3F-B0B5-CF84609B0909}" sibTransId="{4FCF400F-E22E-4016-BD4D-8C7801F322B7}"/>
    <dgm:cxn modelId="{7E0D1F4A-7870-49E3-B8F4-2A948E22542F}" type="presOf" srcId="{EF1E27D7-6F03-4E66-98B8-2A8C2C0F9143}" destId="{D9AEE2AF-7FBF-470F-9C15-5D8806847208}" srcOrd="0" destOrd="0" presId="urn:microsoft.com/office/officeart/2005/8/layout/list1"/>
    <dgm:cxn modelId="{13FC5E6D-F9C7-4316-832B-F9E56F909440}" srcId="{A0788FA2-BC69-483E-B8BE-3A8B47AB22CE}" destId="{EF1E27D7-6F03-4E66-98B8-2A8C2C0F9143}" srcOrd="0" destOrd="0" parTransId="{4FE33D24-A26B-490A-BED0-F2D70BA31321}" sibTransId="{03D1C583-EC75-4291-98BD-8C6BCD07B9B0}"/>
    <dgm:cxn modelId="{A7FE8F56-FE81-4486-B0AC-E066CD7158AE}" type="presOf" srcId="{42A8B469-687C-4C73-830A-9E0C75044DC6}" destId="{D7124286-5293-4C09-B76F-A615A5E7E8AE}" srcOrd="1" destOrd="0" presId="urn:microsoft.com/office/officeart/2005/8/layout/list1"/>
    <dgm:cxn modelId="{9CB53877-0FDE-4C2E-AE6F-2E9C664E71F3}" type="presOf" srcId="{A05A9D9B-4B79-47C7-934A-662F4395BD05}" destId="{94965868-1A88-4C20-9935-3DDF3A3C5BA6}" srcOrd="0" destOrd="0" presId="urn:microsoft.com/office/officeart/2005/8/layout/list1"/>
    <dgm:cxn modelId="{4687C8A7-1F5F-4B46-8FBB-EBB414C4BF86}" type="presOf" srcId="{DDCDFAF5-FEF1-4379-9675-2CAEF53D3AD1}" destId="{D9AEE2AF-7FBF-470F-9C15-5D8806847208}" srcOrd="0" destOrd="2" presId="urn:microsoft.com/office/officeart/2005/8/layout/list1"/>
    <dgm:cxn modelId="{586371A9-84F6-4B56-B88A-A81A36A91F24}" type="presOf" srcId="{E00D5DA6-E54E-4384-BB25-85E86FC182E3}" destId="{D9AEE2AF-7FBF-470F-9C15-5D8806847208}" srcOrd="0" destOrd="1" presId="urn:microsoft.com/office/officeart/2005/8/layout/list1"/>
    <dgm:cxn modelId="{D4B6ACBB-71EE-45D0-A37C-E5722BB52487}" type="presOf" srcId="{91A5F5D9-5C79-44DD-8215-9DE162EA2A8F}" destId="{94965868-1A88-4C20-9935-3DDF3A3C5BA6}" srcOrd="0" destOrd="1" presId="urn:microsoft.com/office/officeart/2005/8/layout/list1"/>
    <dgm:cxn modelId="{584FABD0-506A-43A7-A233-11AA2C48943B}" type="presOf" srcId="{A0788FA2-BC69-483E-B8BE-3A8B47AB22CE}" destId="{8CE3056B-F404-457C-8473-0AB47CBCF941}" srcOrd="0" destOrd="0" presId="urn:microsoft.com/office/officeart/2005/8/layout/list1"/>
    <dgm:cxn modelId="{7C3084EB-0008-4AB8-BBCB-07871DDED22C}" type="presOf" srcId="{42A8B469-687C-4C73-830A-9E0C75044DC6}" destId="{7F6825C0-0818-49FB-AEB4-1B5085F20BA6}" srcOrd="0" destOrd="0" presId="urn:microsoft.com/office/officeart/2005/8/layout/list1"/>
    <dgm:cxn modelId="{439C3AF5-1A76-430E-8051-7C3B7925E404}" srcId="{9DC76B9E-C185-48B4-806E-851A6E60EF29}" destId="{42A8B469-687C-4C73-830A-9E0C75044DC6}" srcOrd="1" destOrd="0" parTransId="{5B05E7F9-E011-415A-860B-005A557E8C14}" sibTransId="{EF88E1BD-33DC-48D6-8ED8-04A75108B3F8}"/>
    <dgm:cxn modelId="{016039FC-F5A1-4B1A-A361-230F050A8498}" srcId="{A05A9D9B-4B79-47C7-934A-662F4395BD05}" destId="{91A5F5D9-5C79-44DD-8215-9DE162EA2A8F}" srcOrd="0" destOrd="0" parTransId="{41C144F6-D87E-4079-A20C-974A71CC2021}" sibTransId="{8D767C06-2D45-4F96-9510-DCB6AB275831}"/>
    <dgm:cxn modelId="{5BAD02ED-F91D-410B-9CAE-2AB7AB851E92}" type="presParOf" srcId="{39545D62-EB43-40F2-9B77-EB70D1BC9C42}" destId="{B3166AB0-44CB-4D6B-8AD8-9706FAC723BC}" srcOrd="0" destOrd="0" presId="urn:microsoft.com/office/officeart/2005/8/layout/list1"/>
    <dgm:cxn modelId="{8BB740EB-6389-470F-9F4E-4D87EE586990}" type="presParOf" srcId="{B3166AB0-44CB-4D6B-8AD8-9706FAC723BC}" destId="{8CE3056B-F404-457C-8473-0AB47CBCF941}" srcOrd="0" destOrd="0" presId="urn:microsoft.com/office/officeart/2005/8/layout/list1"/>
    <dgm:cxn modelId="{A1D7E802-8A9B-41C8-8535-E0AE6C4DFE17}" type="presParOf" srcId="{B3166AB0-44CB-4D6B-8AD8-9706FAC723BC}" destId="{7E876CA6-AD1C-4B9F-92B2-9808B6AE52EA}" srcOrd="1" destOrd="0" presId="urn:microsoft.com/office/officeart/2005/8/layout/list1"/>
    <dgm:cxn modelId="{35744620-0840-417A-B0A8-0ACEB1A5FEBB}" type="presParOf" srcId="{39545D62-EB43-40F2-9B77-EB70D1BC9C42}" destId="{77C5DF7F-AB40-40A8-AB31-6C21C6589B82}" srcOrd="1" destOrd="0" presId="urn:microsoft.com/office/officeart/2005/8/layout/list1"/>
    <dgm:cxn modelId="{26B7589F-D4A8-46F1-8DD6-D25BBFCB8084}" type="presParOf" srcId="{39545D62-EB43-40F2-9B77-EB70D1BC9C42}" destId="{D9AEE2AF-7FBF-470F-9C15-5D8806847208}" srcOrd="2" destOrd="0" presId="urn:microsoft.com/office/officeart/2005/8/layout/list1"/>
    <dgm:cxn modelId="{B448B9F0-DA12-48DB-A8F7-F47C00C6C112}" type="presParOf" srcId="{39545D62-EB43-40F2-9B77-EB70D1BC9C42}" destId="{BABF350F-A09D-4F6D-9DC7-114BDB96CA8B}" srcOrd="3" destOrd="0" presId="urn:microsoft.com/office/officeart/2005/8/layout/list1"/>
    <dgm:cxn modelId="{72C33B83-4C16-4586-8FFC-544025D0BF9A}" type="presParOf" srcId="{39545D62-EB43-40F2-9B77-EB70D1BC9C42}" destId="{4DB1A141-FBD5-4BA9-8A20-EAD58D1A25F9}" srcOrd="4" destOrd="0" presId="urn:microsoft.com/office/officeart/2005/8/layout/list1"/>
    <dgm:cxn modelId="{291A5211-19AF-4F33-8F20-362581543290}" type="presParOf" srcId="{4DB1A141-FBD5-4BA9-8A20-EAD58D1A25F9}" destId="{7F6825C0-0818-49FB-AEB4-1B5085F20BA6}" srcOrd="0" destOrd="0" presId="urn:microsoft.com/office/officeart/2005/8/layout/list1"/>
    <dgm:cxn modelId="{A8D2FD1C-B4E9-44DC-8339-B6303589DDF8}" type="presParOf" srcId="{4DB1A141-FBD5-4BA9-8A20-EAD58D1A25F9}" destId="{D7124286-5293-4C09-B76F-A615A5E7E8AE}" srcOrd="1" destOrd="0" presId="urn:microsoft.com/office/officeart/2005/8/layout/list1"/>
    <dgm:cxn modelId="{F6C88DC1-457B-4672-AA2A-48C32D6855D5}" type="presParOf" srcId="{39545D62-EB43-40F2-9B77-EB70D1BC9C42}" destId="{B14B8BBF-8EED-4A90-9274-FFBAD6982C9D}" srcOrd="5" destOrd="0" presId="urn:microsoft.com/office/officeart/2005/8/layout/list1"/>
    <dgm:cxn modelId="{B345996A-D546-4017-BF54-0D45DB2755C3}" type="presParOf" srcId="{39545D62-EB43-40F2-9B77-EB70D1BC9C42}" destId="{94965868-1A88-4C20-9935-3DDF3A3C5BA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38D5D5-B207-4A22-B164-465D39FFE148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50567DB8-4D6C-42B4-BBB1-96FFC9ADE0EB}">
      <dgm:prSet phldrT="[Text]" custT="1"/>
      <dgm:spPr/>
      <dgm:t>
        <a:bodyPr/>
        <a:lstStyle/>
        <a:p>
          <a:r>
            <a:rPr lang="en-IN" sz="2000" dirty="0"/>
            <a:t>App Server</a:t>
          </a:r>
        </a:p>
      </dgm:t>
    </dgm:pt>
    <dgm:pt modelId="{5E36590A-D2BC-4515-952B-5752FDCF6FE6}" type="parTrans" cxnId="{B1778F18-350F-4072-BF20-50D5FB40046A}">
      <dgm:prSet/>
      <dgm:spPr/>
      <dgm:t>
        <a:bodyPr/>
        <a:lstStyle/>
        <a:p>
          <a:endParaRPr lang="en-IN" sz="800"/>
        </a:p>
      </dgm:t>
    </dgm:pt>
    <dgm:pt modelId="{680B2191-D877-48C0-97FF-A4BCD72E0319}" type="sibTrans" cxnId="{B1778F18-350F-4072-BF20-50D5FB40046A}">
      <dgm:prSet/>
      <dgm:spPr/>
      <dgm:t>
        <a:bodyPr/>
        <a:lstStyle/>
        <a:p>
          <a:endParaRPr lang="en-IN" sz="800"/>
        </a:p>
      </dgm:t>
    </dgm:pt>
    <dgm:pt modelId="{6F139E14-2F90-4EDA-9DB0-4D015C4BA538}">
      <dgm:prSet phldrT="[Text]" custT="1"/>
      <dgm:spPr/>
      <dgm:t>
        <a:bodyPr/>
        <a:lstStyle/>
        <a:p>
          <a:r>
            <a:rPr lang="en-IN" sz="1600" dirty="0"/>
            <a:t>16/32GB RAM</a:t>
          </a:r>
        </a:p>
      </dgm:t>
    </dgm:pt>
    <dgm:pt modelId="{ECCB8573-D2BF-4F96-87BC-6ED547727111}" type="parTrans" cxnId="{F3E2A352-0085-4FBF-BB7C-B4300A0305D9}">
      <dgm:prSet/>
      <dgm:spPr/>
      <dgm:t>
        <a:bodyPr/>
        <a:lstStyle/>
        <a:p>
          <a:endParaRPr lang="en-IN" sz="800"/>
        </a:p>
      </dgm:t>
    </dgm:pt>
    <dgm:pt modelId="{31E5E0ED-5C6E-4B5D-8516-14067A5E40EC}" type="sibTrans" cxnId="{F3E2A352-0085-4FBF-BB7C-B4300A0305D9}">
      <dgm:prSet/>
      <dgm:spPr/>
      <dgm:t>
        <a:bodyPr/>
        <a:lstStyle/>
        <a:p>
          <a:endParaRPr lang="en-IN" sz="800"/>
        </a:p>
      </dgm:t>
    </dgm:pt>
    <dgm:pt modelId="{05CFFF53-F924-4C80-8174-3E665E26E721}">
      <dgm:prSet phldrT="[Text]" custT="1"/>
      <dgm:spPr/>
      <dgm:t>
        <a:bodyPr/>
        <a:lstStyle/>
        <a:p>
          <a:r>
            <a:rPr lang="en-IN" sz="1600" dirty="0"/>
            <a:t>4/8 Core</a:t>
          </a:r>
        </a:p>
        <a:p>
          <a:r>
            <a:rPr lang="en-IN" sz="1600" dirty="0"/>
            <a:t>NFS/Block ? RAID Level ? Any SSD</a:t>
          </a:r>
        </a:p>
      </dgm:t>
    </dgm:pt>
    <dgm:pt modelId="{C2587DCB-A8E1-4E05-A003-A3C72AB615A4}" type="parTrans" cxnId="{F567BB07-F511-4FEA-80C6-B39EB4996A13}">
      <dgm:prSet/>
      <dgm:spPr/>
      <dgm:t>
        <a:bodyPr/>
        <a:lstStyle/>
        <a:p>
          <a:endParaRPr lang="en-IN" sz="800"/>
        </a:p>
      </dgm:t>
    </dgm:pt>
    <dgm:pt modelId="{44521D33-6C60-4BCA-A692-E3DDFB9D7D75}" type="sibTrans" cxnId="{F567BB07-F511-4FEA-80C6-B39EB4996A13}">
      <dgm:prSet/>
      <dgm:spPr/>
      <dgm:t>
        <a:bodyPr/>
        <a:lstStyle/>
        <a:p>
          <a:endParaRPr lang="en-IN" sz="800"/>
        </a:p>
      </dgm:t>
    </dgm:pt>
    <dgm:pt modelId="{BF2BB069-0528-4390-845F-AE36077D485A}">
      <dgm:prSet phldrT="[Text]" custT="1"/>
      <dgm:spPr/>
      <dgm:t>
        <a:bodyPr/>
        <a:lstStyle/>
        <a:p>
          <a:r>
            <a:rPr lang="en-IN" sz="2000" dirty="0"/>
            <a:t>DB Server</a:t>
          </a:r>
        </a:p>
      </dgm:t>
    </dgm:pt>
    <dgm:pt modelId="{AE1ECA50-E82A-4D42-83B8-4DD8AE5FB56D}" type="parTrans" cxnId="{56532935-324C-4BF3-80A0-B6DEF1707443}">
      <dgm:prSet/>
      <dgm:spPr/>
      <dgm:t>
        <a:bodyPr/>
        <a:lstStyle/>
        <a:p>
          <a:endParaRPr lang="en-IN" sz="800"/>
        </a:p>
      </dgm:t>
    </dgm:pt>
    <dgm:pt modelId="{A39799C9-3CFA-438F-95F8-88011EBECA72}" type="sibTrans" cxnId="{56532935-324C-4BF3-80A0-B6DEF1707443}">
      <dgm:prSet/>
      <dgm:spPr/>
      <dgm:t>
        <a:bodyPr/>
        <a:lstStyle/>
        <a:p>
          <a:endParaRPr lang="en-IN" sz="800"/>
        </a:p>
      </dgm:t>
    </dgm:pt>
    <dgm:pt modelId="{04D0528C-4EB6-4230-BB2A-68F734F4D120}">
      <dgm:prSet phldrT="[Text]" custT="1"/>
      <dgm:spPr/>
      <dgm:t>
        <a:bodyPr/>
        <a:lstStyle/>
        <a:p>
          <a:r>
            <a:rPr lang="en-IN" sz="1600" dirty="0"/>
            <a:t>32GB RAM</a:t>
          </a:r>
        </a:p>
      </dgm:t>
    </dgm:pt>
    <dgm:pt modelId="{EEC2ABE0-B10A-46AF-B50A-5EF696859EA9}" type="parTrans" cxnId="{3C4323CC-2465-4A91-8ED7-F0A1A6C6F0F0}">
      <dgm:prSet/>
      <dgm:spPr/>
      <dgm:t>
        <a:bodyPr/>
        <a:lstStyle/>
        <a:p>
          <a:endParaRPr lang="en-IN" sz="800"/>
        </a:p>
      </dgm:t>
    </dgm:pt>
    <dgm:pt modelId="{DE5106EF-A9B5-4BF7-8FFF-21BD3E9E573A}" type="sibTrans" cxnId="{3C4323CC-2465-4A91-8ED7-F0A1A6C6F0F0}">
      <dgm:prSet/>
      <dgm:spPr/>
      <dgm:t>
        <a:bodyPr/>
        <a:lstStyle/>
        <a:p>
          <a:endParaRPr lang="en-IN" sz="800"/>
        </a:p>
      </dgm:t>
    </dgm:pt>
    <dgm:pt modelId="{CD86149C-A924-4FB0-9FEB-B89FEEE5B217}">
      <dgm:prSet phldrT="[Text]" custT="1"/>
      <dgm:spPr/>
      <dgm:t>
        <a:bodyPr/>
        <a:lstStyle/>
        <a:p>
          <a:r>
            <a:rPr lang="en-IN" sz="1600" dirty="0"/>
            <a:t>4/8 Core</a:t>
          </a:r>
        </a:p>
      </dgm:t>
    </dgm:pt>
    <dgm:pt modelId="{E20C3EFA-8AE0-442C-88CD-B3AE5B565911}" type="parTrans" cxnId="{7FA30E08-D365-4523-8C8E-60998B2B33B6}">
      <dgm:prSet/>
      <dgm:spPr/>
      <dgm:t>
        <a:bodyPr/>
        <a:lstStyle/>
        <a:p>
          <a:endParaRPr lang="en-IN" sz="800"/>
        </a:p>
      </dgm:t>
    </dgm:pt>
    <dgm:pt modelId="{CDF601DB-0DC5-4AE9-B341-1CC32635E205}" type="sibTrans" cxnId="{7FA30E08-D365-4523-8C8E-60998B2B33B6}">
      <dgm:prSet/>
      <dgm:spPr/>
      <dgm:t>
        <a:bodyPr/>
        <a:lstStyle/>
        <a:p>
          <a:endParaRPr lang="en-IN" sz="800"/>
        </a:p>
      </dgm:t>
    </dgm:pt>
    <dgm:pt modelId="{4C3E4A0A-50EC-4FF1-B5C7-F75C4EAC8AE2}">
      <dgm:prSet phldrT="[Text]" custT="1"/>
      <dgm:spPr/>
      <dgm:t>
        <a:bodyPr/>
        <a:lstStyle/>
        <a:p>
          <a:r>
            <a:rPr lang="en-IN" sz="2000" dirty="0"/>
            <a:t>GIS Server</a:t>
          </a:r>
        </a:p>
      </dgm:t>
    </dgm:pt>
    <dgm:pt modelId="{F3F05404-6DB8-4E9C-AA06-EFF995682654}" type="parTrans" cxnId="{600F7D97-0451-40E1-A78B-B1BACFDA38AC}">
      <dgm:prSet/>
      <dgm:spPr/>
      <dgm:t>
        <a:bodyPr/>
        <a:lstStyle/>
        <a:p>
          <a:endParaRPr lang="en-IN" sz="800"/>
        </a:p>
      </dgm:t>
    </dgm:pt>
    <dgm:pt modelId="{C0AC8B1A-BB06-4600-AD17-77016BAC7D45}" type="sibTrans" cxnId="{600F7D97-0451-40E1-A78B-B1BACFDA38AC}">
      <dgm:prSet/>
      <dgm:spPr/>
      <dgm:t>
        <a:bodyPr/>
        <a:lstStyle/>
        <a:p>
          <a:endParaRPr lang="en-IN" sz="800"/>
        </a:p>
      </dgm:t>
    </dgm:pt>
    <dgm:pt modelId="{ABBF83DA-4277-43E1-9879-DDDB20BC02B3}">
      <dgm:prSet phldrT="[Text]" custT="1"/>
      <dgm:spPr/>
      <dgm:t>
        <a:bodyPr/>
        <a:lstStyle/>
        <a:p>
          <a:r>
            <a:rPr lang="en-IN" sz="1600" dirty="0"/>
            <a:t>32GB RAM</a:t>
          </a:r>
        </a:p>
      </dgm:t>
    </dgm:pt>
    <dgm:pt modelId="{5C1AC83B-585C-4B07-8366-C01A0D824504}" type="parTrans" cxnId="{0530749E-AEC3-4E4D-8D33-B64ABBACBE0D}">
      <dgm:prSet/>
      <dgm:spPr/>
      <dgm:t>
        <a:bodyPr/>
        <a:lstStyle/>
        <a:p>
          <a:endParaRPr lang="en-IN" sz="800"/>
        </a:p>
      </dgm:t>
    </dgm:pt>
    <dgm:pt modelId="{DA17CD92-A9BB-46D0-8F9F-DCD328E756AE}" type="sibTrans" cxnId="{0530749E-AEC3-4E4D-8D33-B64ABBACBE0D}">
      <dgm:prSet/>
      <dgm:spPr/>
      <dgm:t>
        <a:bodyPr/>
        <a:lstStyle/>
        <a:p>
          <a:endParaRPr lang="en-IN" sz="800"/>
        </a:p>
      </dgm:t>
    </dgm:pt>
    <dgm:pt modelId="{B2A55052-2351-4BA8-89D6-234F4126556C}">
      <dgm:prSet phldrT="[Text]" custT="1"/>
      <dgm:spPr/>
      <dgm:t>
        <a:bodyPr/>
        <a:lstStyle/>
        <a:p>
          <a:r>
            <a:rPr lang="en-IN" sz="1600" dirty="0"/>
            <a:t>8 Core</a:t>
          </a:r>
        </a:p>
      </dgm:t>
    </dgm:pt>
    <dgm:pt modelId="{723E65AE-52CF-4822-BA80-0326577CFCA5}" type="parTrans" cxnId="{2D6EEB2A-996D-4B3D-B7D1-F92F4D60ACB3}">
      <dgm:prSet/>
      <dgm:spPr/>
      <dgm:t>
        <a:bodyPr/>
        <a:lstStyle/>
        <a:p>
          <a:endParaRPr lang="en-IN" sz="800"/>
        </a:p>
      </dgm:t>
    </dgm:pt>
    <dgm:pt modelId="{E5A62C64-110A-4CE9-AC14-425E72F3052F}" type="sibTrans" cxnId="{2D6EEB2A-996D-4B3D-B7D1-F92F4D60ACB3}">
      <dgm:prSet/>
      <dgm:spPr/>
      <dgm:t>
        <a:bodyPr/>
        <a:lstStyle/>
        <a:p>
          <a:endParaRPr lang="en-IN" sz="800"/>
        </a:p>
      </dgm:t>
    </dgm:pt>
    <dgm:pt modelId="{A3BC50CF-84D8-4EF2-8D2B-56CFA1585EB9}" type="pres">
      <dgm:prSet presAssocID="{7738D5D5-B207-4A22-B164-465D39FFE148}" presName="theList" presStyleCnt="0">
        <dgm:presLayoutVars>
          <dgm:dir/>
          <dgm:animLvl val="lvl"/>
          <dgm:resizeHandles val="exact"/>
        </dgm:presLayoutVars>
      </dgm:prSet>
      <dgm:spPr/>
    </dgm:pt>
    <dgm:pt modelId="{618464F4-5DF6-4D61-82FB-3857D62B8954}" type="pres">
      <dgm:prSet presAssocID="{50567DB8-4D6C-42B4-BBB1-96FFC9ADE0EB}" presName="compNode" presStyleCnt="0"/>
      <dgm:spPr/>
    </dgm:pt>
    <dgm:pt modelId="{3B6BE1EB-DDF6-418C-9094-F459A9299375}" type="pres">
      <dgm:prSet presAssocID="{50567DB8-4D6C-42B4-BBB1-96FFC9ADE0EB}" presName="aNode" presStyleLbl="bgShp" presStyleIdx="0" presStyleCnt="3"/>
      <dgm:spPr/>
    </dgm:pt>
    <dgm:pt modelId="{80484DA1-5E5E-45DA-9F39-860C8BF2869D}" type="pres">
      <dgm:prSet presAssocID="{50567DB8-4D6C-42B4-BBB1-96FFC9ADE0EB}" presName="textNode" presStyleLbl="bgShp" presStyleIdx="0" presStyleCnt="3"/>
      <dgm:spPr/>
    </dgm:pt>
    <dgm:pt modelId="{6F57BB3C-695F-4B55-A4A8-2CC61FC2FE3F}" type="pres">
      <dgm:prSet presAssocID="{50567DB8-4D6C-42B4-BBB1-96FFC9ADE0EB}" presName="compChildNode" presStyleCnt="0"/>
      <dgm:spPr/>
    </dgm:pt>
    <dgm:pt modelId="{EC8B945A-46D1-4479-B11A-78C36CB96E02}" type="pres">
      <dgm:prSet presAssocID="{50567DB8-4D6C-42B4-BBB1-96FFC9ADE0EB}" presName="theInnerList" presStyleCnt="0"/>
      <dgm:spPr/>
    </dgm:pt>
    <dgm:pt modelId="{34DB404C-5D26-421B-AF93-751D4792DF86}" type="pres">
      <dgm:prSet presAssocID="{6F139E14-2F90-4EDA-9DB0-4D015C4BA538}" presName="childNode" presStyleLbl="node1" presStyleIdx="0" presStyleCnt="6">
        <dgm:presLayoutVars>
          <dgm:bulletEnabled val="1"/>
        </dgm:presLayoutVars>
      </dgm:prSet>
      <dgm:spPr/>
    </dgm:pt>
    <dgm:pt modelId="{A4BAE046-6199-42A0-BE75-6C09CD3C1D4D}" type="pres">
      <dgm:prSet presAssocID="{6F139E14-2F90-4EDA-9DB0-4D015C4BA538}" presName="aSpace2" presStyleCnt="0"/>
      <dgm:spPr/>
    </dgm:pt>
    <dgm:pt modelId="{2C575AA9-4936-45B6-8B75-676C2C285991}" type="pres">
      <dgm:prSet presAssocID="{05CFFF53-F924-4C80-8174-3E665E26E721}" presName="childNode" presStyleLbl="node1" presStyleIdx="1" presStyleCnt="6">
        <dgm:presLayoutVars>
          <dgm:bulletEnabled val="1"/>
        </dgm:presLayoutVars>
      </dgm:prSet>
      <dgm:spPr/>
    </dgm:pt>
    <dgm:pt modelId="{757E3127-419B-4DAF-8FC0-E3A02369F3EA}" type="pres">
      <dgm:prSet presAssocID="{50567DB8-4D6C-42B4-BBB1-96FFC9ADE0EB}" presName="aSpace" presStyleCnt="0"/>
      <dgm:spPr/>
    </dgm:pt>
    <dgm:pt modelId="{CF8CF74F-AF94-4F42-AE19-0A1B25E4DED6}" type="pres">
      <dgm:prSet presAssocID="{BF2BB069-0528-4390-845F-AE36077D485A}" presName="compNode" presStyleCnt="0"/>
      <dgm:spPr/>
    </dgm:pt>
    <dgm:pt modelId="{C8789027-7D45-4F0D-BBEF-53D3EC4976BD}" type="pres">
      <dgm:prSet presAssocID="{BF2BB069-0528-4390-845F-AE36077D485A}" presName="aNode" presStyleLbl="bgShp" presStyleIdx="1" presStyleCnt="3"/>
      <dgm:spPr/>
    </dgm:pt>
    <dgm:pt modelId="{DCD9FC64-9FC2-4E34-8149-8F94B2EADD33}" type="pres">
      <dgm:prSet presAssocID="{BF2BB069-0528-4390-845F-AE36077D485A}" presName="textNode" presStyleLbl="bgShp" presStyleIdx="1" presStyleCnt="3"/>
      <dgm:spPr/>
    </dgm:pt>
    <dgm:pt modelId="{A3A61E6F-017E-4725-AF3A-A0CF431B21FB}" type="pres">
      <dgm:prSet presAssocID="{BF2BB069-0528-4390-845F-AE36077D485A}" presName="compChildNode" presStyleCnt="0"/>
      <dgm:spPr/>
    </dgm:pt>
    <dgm:pt modelId="{98762C1A-559E-4679-9000-67D420214241}" type="pres">
      <dgm:prSet presAssocID="{BF2BB069-0528-4390-845F-AE36077D485A}" presName="theInnerList" presStyleCnt="0"/>
      <dgm:spPr/>
    </dgm:pt>
    <dgm:pt modelId="{4F7FD748-4F6C-4121-811E-11728043E03E}" type="pres">
      <dgm:prSet presAssocID="{04D0528C-4EB6-4230-BB2A-68F734F4D120}" presName="childNode" presStyleLbl="node1" presStyleIdx="2" presStyleCnt="6">
        <dgm:presLayoutVars>
          <dgm:bulletEnabled val="1"/>
        </dgm:presLayoutVars>
      </dgm:prSet>
      <dgm:spPr/>
    </dgm:pt>
    <dgm:pt modelId="{70F127F7-FE69-44CA-AE48-E92E2276FB2E}" type="pres">
      <dgm:prSet presAssocID="{04D0528C-4EB6-4230-BB2A-68F734F4D120}" presName="aSpace2" presStyleCnt="0"/>
      <dgm:spPr/>
    </dgm:pt>
    <dgm:pt modelId="{23570C5C-326E-4DFB-B4FF-7C63D9112681}" type="pres">
      <dgm:prSet presAssocID="{CD86149C-A924-4FB0-9FEB-B89FEEE5B217}" presName="childNode" presStyleLbl="node1" presStyleIdx="3" presStyleCnt="6">
        <dgm:presLayoutVars>
          <dgm:bulletEnabled val="1"/>
        </dgm:presLayoutVars>
      </dgm:prSet>
      <dgm:spPr/>
    </dgm:pt>
    <dgm:pt modelId="{2C8C9FE4-C3AB-4431-B902-564140533EBF}" type="pres">
      <dgm:prSet presAssocID="{BF2BB069-0528-4390-845F-AE36077D485A}" presName="aSpace" presStyleCnt="0"/>
      <dgm:spPr/>
    </dgm:pt>
    <dgm:pt modelId="{4E4D67AD-830C-4297-B096-DC36B109D8B0}" type="pres">
      <dgm:prSet presAssocID="{4C3E4A0A-50EC-4FF1-B5C7-F75C4EAC8AE2}" presName="compNode" presStyleCnt="0"/>
      <dgm:spPr/>
    </dgm:pt>
    <dgm:pt modelId="{00C5F8EF-70B3-4717-A651-762446BF5A5A}" type="pres">
      <dgm:prSet presAssocID="{4C3E4A0A-50EC-4FF1-B5C7-F75C4EAC8AE2}" presName="aNode" presStyleLbl="bgShp" presStyleIdx="2" presStyleCnt="3"/>
      <dgm:spPr/>
    </dgm:pt>
    <dgm:pt modelId="{957595EB-68C1-4887-94B0-AC590360FBB1}" type="pres">
      <dgm:prSet presAssocID="{4C3E4A0A-50EC-4FF1-B5C7-F75C4EAC8AE2}" presName="textNode" presStyleLbl="bgShp" presStyleIdx="2" presStyleCnt="3"/>
      <dgm:spPr/>
    </dgm:pt>
    <dgm:pt modelId="{B0BFDE3C-BBD3-4DD0-BC65-2934F976F394}" type="pres">
      <dgm:prSet presAssocID="{4C3E4A0A-50EC-4FF1-B5C7-F75C4EAC8AE2}" presName="compChildNode" presStyleCnt="0"/>
      <dgm:spPr/>
    </dgm:pt>
    <dgm:pt modelId="{7FCB23A0-AA01-4953-8FB1-A35AF5CCF716}" type="pres">
      <dgm:prSet presAssocID="{4C3E4A0A-50EC-4FF1-B5C7-F75C4EAC8AE2}" presName="theInnerList" presStyleCnt="0"/>
      <dgm:spPr/>
    </dgm:pt>
    <dgm:pt modelId="{15193257-73BC-4421-B1E9-5BC1D050C95E}" type="pres">
      <dgm:prSet presAssocID="{ABBF83DA-4277-43E1-9879-DDDB20BC02B3}" presName="childNode" presStyleLbl="node1" presStyleIdx="4" presStyleCnt="6">
        <dgm:presLayoutVars>
          <dgm:bulletEnabled val="1"/>
        </dgm:presLayoutVars>
      </dgm:prSet>
      <dgm:spPr/>
    </dgm:pt>
    <dgm:pt modelId="{BAD9ED62-EF2F-4EDA-8154-42FA6FD4AA73}" type="pres">
      <dgm:prSet presAssocID="{ABBF83DA-4277-43E1-9879-DDDB20BC02B3}" presName="aSpace2" presStyleCnt="0"/>
      <dgm:spPr/>
    </dgm:pt>
    <dgm:pt modelId="{D2F45BEE-61F7-4405-8E29-0E595178139A}" type="pres">
      <dgm:prSet presAssocID="{B2A55052-2351-4BA8-89D6-234F4126556C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FD69F404-9207-4321-9CDD-AAC256C71BB9}" type="presOf" srcId="{BF2BB069-0528-4390-845F-AE36077D485A}" destId="{C8789027-7D45-4F0D-BBEF-53D3EC4976BD}" srcOrd="0" destOrd="0" presId="urn:microsoft.com/office/officeart/2005/8/layout/lProcess2"/>
    <dgm:cxn modelId="{F567BB07-F511-4FEA-80C6-B39EB4996A13}" srcId="{50567DB8-4D6C-42B4-BBB1-96FFC9ADE0EB}" destId="{05CFFF53-F924-4C80-8174-3E665E26E721}" srcOrd="1" destOrd="0" parTransId="{C2587DCB-A8E1-4E05-A003-A3C72AB615A4}" sibTransId="{44521D33-6C60-4BCA-A692-E3DDFB9D7D75}"/>
    <dgm:cxn modelId="{7FA30E08-D365-4523-8C8E-60998B2B33B6}" srcId="{BF2BB069-0528-4390-845F-AE36077D485A}" destId="{CD86149C-A924-4FB0-9FEB-B89FEEE5B217}" srcOrd="1" destOrd="0" parTransId="{E20C3EFA-8AE0-442C-88CD-B3AE5B565911}" sibTransId="{CDF601DB-0DC5-4AE9-B341-1CC32635E205}"/>
    <dgm:cxn modelId="{88E9500B-AFC7-4057-9650-103199CBE6A5}" type="presOf" srcId="{BF2BB069-0528-4390-845F-AE36077D485A}" destId="{DCD9FC64-9FC2-4E34-8149-8F94B2EADD33}" srcOrd="1" destOrd="0" presId="urn:microsoft.com/office/officeart/2005/8/layout/lProcess2"/>
    <dgm:cxn modelId="{2041CA17-3816-4D39-8C18-65BFB33163C6}" type="presOf" srcId="{CD86149C-A924-4FB0-9FEB-B89FEEE5B217}" destId="{23570C5C-326E-4DFB-B4FF-7C63D9112681}" srcOrd="0" destOrd="0" presId="urn:microsoft.com/office/officeart/2005/8/layout/lProcess2"/>
    <dgm:cxn modelId="{B1778F18-350F-4072-BF20-50D5FB40046A}" srcId="{7738D5D5-B207-4A22-B164-465D39FFE148}" destId="{50567DB8-4D6C-42B4-BBB1-96FFC9ADE0EB}" srcOrd="0" destOrd="0" parTransId="{5E36590A-D2BC-4515-952B-5752FDCF6FE6}" sibTransId="{680B2191-D877-48C0-97FF-A4BCD72E0319}"/>
    <dgm:cxn modelId="{2D6EEB2A-996D-4B3D-B7D1-F92F4D60ACB3}" srcId="{4C3E4A0A-50EC-4FF1-B5C7-F75C4EAC8AE2}" destId="{B2A55052-2351-4BA8-89D6-234F4126556C}" srcOrd="1" destOrd="0" parTransId="{723E65AE-52CF-4822-BA80-0326577CFCA5}" sibTransId="{E5A62C64-110A-4CE9-AC14-425E72F3052F}"/>
    <dgm:cxn modelId="{66B3BA2B-E493-4AD3-88BF-5E7B3C774A77}" type="presOf" srcId="{ABBF83DA-4277-43E1-9879-DDDB20BC02B3}" destId="{15193257-73BC-4421-B1E9-5BC1D050C95E}" srcOrd="0" destOrd="0" presId="urn:microsoft.com/office/officeart/2005/8/layout/lProcess2"/>
    <dgm:cxn modelId="{56532935-324C-4BF3-80A0-B6DEF1707443}" srcId="{7738D5D5-B207-4A22-B164-465D39FFE148}" destId="{BF2BB069-0528-4390-845F-AE36077D485A}" srcOrd="1" destOrd="0" parTransId="{AE1ECA50-E82A-4D42-83B8-4DD8AE5FB56D}" sibTransId="{A39799C9-3CFA-438F-95F8-88011EBECA72}"/>
    <dgm:cxn modelId="{A1CFEC35-3BA8-474A-A66D-F3535394355C}" type="presOf" srcId="{7738D5D5-B207-4A22-B164-465D39FFE148}" destId="{A3BC50CF-84D8-4EF2-8D2B-56CFA1585EB9}" srcOrd="0" destOrd="0" presId="urn:microsoft.com/office/officeart/2005/8/layout/lProcess2"/>
    <dgm:cxn modelId="{3A41046A-38EC-4D59-9724-134E63701C50}" type="presOf" srcId="{50567DB8-4D6C-42B4-BBB1-96FFC9ADE0EB}" destId="{80484DA1-5E5E-45DA-9F39-860C8BF2869D}" srcOrd="1" destOrd="0" presId="urn:microsoft.com/office/officeart/2005/8/layout/lProcess2"/>
    <dgm:cxn modelId="{F3E2A352-0085-4FBF-BB7C-B4300A0305D9}" srcId="{50567DB8-4D6C-42B4-BBB1-96FFC9ADE0EB}" destId="{6F139E14-2F90-4EDA-9DB0-4D015C4BA538}" srcOrd="0" destOrd="0" parTransId="{ECCB8573-D2BF-4F96-87BC-6ED547727111}" sibTransId="{31E5E0ED-5C6E-4B5D-8516-14067A5E40EC}"/>
    <dgm:cxn modelId="{322CBE88-A88A-4A89-A8D8-2D8F6D0168C4}" type="presOf" srcId="{50567DB8-4D6C-42B4-BBB1-96FFC9ADE0EB}" destId="{3B6BE1EB-DDF6-418C-9094-F459A9299375}" srcOrd="0" destOrd="0" presId="urn:microsoft.com/office/officeart/2005/8/layout/lProcess2"/>
    <dgm:cxn modelId="{CC640293-FC97-465A-90CE-92F97CD19113}" type="presOf" srcId="{05CFFF53-F924-4C80-8174-3E665E26E721}" destId="{2C575AA9-4936-45B6-8B75-676C2C285991}" srcOrd="0" destOrd="0" presId="urn:microsoft.com/office/officeart/2005/8/layout/lProcess2"/>
    <dgm:cxn modelId="{600F7D97-0451-40E1-A78B-B1BACFDA38AC}" srcId="{7738D5D5-B207-4A22-B164-465D39FFE148}" destId="{4C3E4A0A-50EC-4FF1-B5C7-F75C4EAC8AE2}" srcOrd="2" destOrd="0" parTransId="{F3F05404-6DB8-4E9C-AA06-EFF995682654}" sibTransId="{C0AC8B1A-BB06-4600-AD17-77016BAC7D45}"/>
    <dgm:cxn modelId="{2A0BBA9A-22E6-43EC-B389-A5133C07E9EC}" type="presOf" srcId="{B2A55052-2351-4BA8-89D6-234F4126556C}" destId="{D2F45BEE-61F7-4405-8E29-0E595178139A}" srcOrd="0" destOrd="0" presId="urn:microsoft.com/office/officeart/2005/8/layout/lProcess2"/>
    <dgm:cxn modelId="{0530749E-AEC3-4E4D-8D33-B64ABBACBE0D}" srcId="{4C3E4A0A-50EC-4FF1-B5C7-F75C4EAC8AE2}" destId="{ABBF83DA-4277-43E1-9879-DDDB20BC02B3}" srcOrd="0" destOrd="0" parTransId="{5C1AC83B-585C-4B07-8366-C01A0D824504}" sibTransId="{DA17CD92-A9BB-46D0-8F9F-DCD328E756AE}"/>
    <dgm:cxn modelId="{EAB088AF-E72D-49C2-9730-F9CD7D1D4E13}" type="presOf" srcId="{4C3E4A0A-50EC-4FF1-B5C7-F75C4EAC8AE2}" destId="{00C5F8EF-70B3-4717-A651-762446BF5A5A}" srcOrd="0" destOrd="0" presId="urn:microsoft.com/office/officeart/2005/8/layout/lProcess2"/>
    <dgm:cxn modelId="{52831DB4-2C3F-44C2-B403-1B312DEE994B}" type="presOf" srcId="{4C3E4A0A-50EC-4FF1-B5C7-F75C4EAC8AE2}" destId="{957595EB-68C1-4887-94B0-AC590360FBB1}" srcOrd="1" destOrd="0" presId="urn:microsoft.com/office/officeart/2005/8/layout/lProcess2"/>
    <dgm:cxn modelId="{5EE15CBC-2446-4BFD-BBA0-946D2BD3C83F}" type="presOf" srcId="{6F139E14-2F90-4EDA-9DB0-4D015C4BA538}" destId="{34DB404C-5D26-421B-AF93-751D4792DF86}" srcOrd="0" destOrd="0" presId="urn:microsoft.com/office/officeart/2005/8/layout/lProcess2"/>
    <dgm:cxn modelId="{3C4323CC-2465-4A91-8ED7-F0A1A6C6F0F0}" srcId="{BF2BB069-0528-4390-845F-AE36077D485A}" destId="{04D0528C-4EB6-4230-BB2A-68F734F4D120}" srcOrd="0" destOrd="0" parTransId="{EEC2ABE0-B10A-46AF-B50A-5EF696859EA9}" sibTransId="{DE5106EF-A9B5-4BF7-8FFF-21BD3E9E573A}"/>
    <dgm:cxn modelId="{5121F1F7-5F28-438E-A9A2-30372F19F36B}" type="presOf" srcId="{04D0528C-4EB6-4230-BB2A-68F734F4D120}" destId="{4F7FD748-4F6C-4121-811E-11728043E03E}" srcOrd="0" destOrd="0" presId="urn:microsoft.com/office/officeart/2005/8/layout/lProcess2"/>
    <dgm:cxn modelId="{DC20B6BD-4BE2-46CD-9324-2161A67FA44E}" type="presParOf" srcId="{A3BC50CF-84D8-4EF2-8D2B-56CFA1585EB9}" destId="{618464F4-5DF6-4D61-82FB-3857D62B8954}" srcOrd="0" destOrd="0" presId="urn:microsoft.com/office/officeart/2005/8/layout/lProcess2"/>
    <dgm:cxn modelId="{5C7BDF14-BEFC-4A9A-A393-49A02A74BC93}" type="presParOf" srcId="{618464F4-5DF6-4D61-82FB-3857D62B8954}" destId="{3B6BE1EB-DDF6-418C-9094-F459A9299375}" srcOrd="0" destOrd="0" presId="urn:microsoft.com/office/officeart/2005/8/layout/lProcess2"/>
    <dgm:cxn modelId="{A3CCCA1D-EA37-4FB3-AA82-9F37892C2A4E}" type="presParOf" srcId="{618464F4-5DF6-4D61-82FB-3857D62B8954}" destId="{80484DA1-5E5E-45DA-9F39-860C8BF2869D}" srcOrd="1" destOrd="0" presId="urn:microsoft.com/office/officeart/2005/8/layout/lProcess2"/>
    <dgm:cxn modelId="{5BDCA4CC-42CB-4536-82C0-B4A2F95EE4E0}" type="presParOf" srcId="{618464F4-5DF6-4D61-82FB-3857D62B8954}" destId="{6F57BB3C-695F-4B55-A4A8-2CC61FC2FE3F}" srcOrd="2" destOrd="0" presId="urn:microsoft.com/office/officeart/2005/8/layout/lProcess2"/>
    <dgm:cxn modelId="{D5905863-2882-4333-8A32-D04D298FA729}" type="presParOf" srcId="{6F57BB3C-695F-4B55-A4A8-2CC61FC2FE3F}" destId="{EC8B945A-46D1-4479-B11A-78C36CB96E02}" srcOrd="0" destOrd="0" presId="urn:microsoft.com/office/officeart/2005/8/layout/lProcess2"/>
    <dgm:cxn modelId="{9AFEB7D8-0676-4BC8-AAAA-0F1DEAAF94D0}" type="presParOf" srcId="{EC8B945A-46D1-4479-B11A-78C36CB96E02}" destId="{34DB404C-5D26-421B-AF93-751D4792DF86}" srcOrd="0" destOrd="0" presId="urn:microsoft.com/office/officeart/2005/8/layout/lProcess2"/>
    <dgm:cxn modelId="{A2F2C7C0-C191-4181-8B85-EB2394358190}" type="presParOf" srcId="{EC8B945A-46D1-4479-B11A-78C36CB96E02}" destId="{A4BAE046-6199-42A0-BE75-6C09CD3C1D4D}" srcOrd="1" destOrd="0" presId="urn:microsoft.com/office/officeart/2005/8/layout/lProcess2"/>
    <dgm:cxn modelId="{C4A9AD84-8DC7-4F88-AE14-32580883C0B3}" type="presParOf" srcId="{EC8B945A-46D1-4479-B11A-78C36CB96E02}" destId="{2C575AA9-4936-45B6-8B75-676C2C285991}" srcOrd="2" destOrd="0" presId="urn:microsoft.com/office/officeart/2005/8/layout/lProcess2"/>
    <dgm:cxn modelId="{5BE3715C-9712-40C4-AB24-CDA495372445}" type="presParOf" srcId="{A3BC50CF-84D8-4EF2-8D2B-56CFA1585EB9}" destId="{757E3127-419B-4DAF-8FC0-E3A02369F3EA}" srcOrd="1" destOrd="0" presId="urn:microsoft.com/office/officeart/2005/8/layout/lProcess2"/>
    <dgm:cxn modelId="{F5914D5D-806A-44EC-898A-8CE809FE39E4}" type="presParOf" srcId="{A3BC50CF-84D8-4EF2-8D2B-56CFA1585EB9}" destId="{CF8CF74F-AF94-4F42-AE19-0A1B25E4DED6}" srcOrd="2" destOrd="0" presId="urn:microsoft.com/office/officeart/2005/8/layout/lProcess2"/>
    <dgm:cxn modelId="{2967C996-4C2D-4833-95A8-096C16AF850D}" type="presParOf" srcId="{CF8CF74F-AF94-4F42-AE19-0A1B25E4DED6}" destId="{C8789027-7D45-4F0D-BBEF-53D3EC4976BD}" srcOrd="0" destOrd="0" presId="urn:microsoft.com/office/officeart/2005/8/layout/lProcess2"/>
    <dgm:cxn modelId="{25EE8556-AE04-48A2-A0D8-6B77627BD687}" type="presParOf" srcId="{CF8CF74F-AF94-4F42-AE19-0A1B25E4DED6}" destId="{DCD9FC64-9FC2-4E34-8149-8F94B2EADD33}" srcOrd="1" destOrd="0" presId="urn:microsoft.com/office/officeart/2005/8/layout/lProcess2"/>
    <dgm:cxn modelId="{C0D6E1AE-7291-491E-8E71-2B05A88AF328}" type="presParOf" srcId="{CF8CF74F-AF94-4F42-AE19-0A1B25E4DED6}" destId="{A3A61E6F-017E-4725-AF3A-A0CF431B21FB}" srcOrd="2" destOrd="0" presId="urn:microsoft.com/office/officeart/2005/8/layout/lProcess2"/>
    <dgm:cxn modelId="{0ECC4CDD-36BF-4A23-8FF0-F589EF36147C}" type="presParOf" srcId="{A3A61E6F-017E-4725-AF3A-A0CF431B21FB}" destId="{98762C1A-559E-4679-9000-67D420214241}" srcOrd="0" destOrd="0" presId="urn:microsoft.com/office/officeart/2005/8/layout/lProcess2"/>
    <dgm:cxn modelId="{D2F64227-E6DD-44D6-ADC2-D1813DFF7CAF}" type="presParOf" srcId="{98762C1A-559E-4679-9000-67D420214241}" destId="{4F7FD748-4F6C-4121-811E-11728043E03E}" srcOrd="0" destOrd="0" presId="urn:microsoft.com/office/officeart/2005/8/layout/lProcess2"/>
    <dgm:cxn modelId="{75A55273-D604-4BBF-B06C-EDEBDB3CB435}" type="presParOf" srcId="{98762C1A-559E-4679-9000-67D420214241}" destId="{70F127F7-FE69-44CA-AE48-E92E2276FB2E}" srcOrd="1" destOrd="0" presId="urn:microsoft.com/office/officeart/2005/8/layout/lProcess2"/>
    <dgm:cxn modelId="{A896AD24-D79A-486A-94C5-C62B0F1A0107}" type="presParOf" srcId="{98762C1A-559E-4679-9000-67D420214241}" destId="{23570C5C-326E-4DFB-B4FF-7C63D9112681}" srcOrd="2" destOrd="0" presId="urn:microsoft.com/office/officeart/2005/8/layout/lProcess2"/>
    <dgm:cxn modelId="{6B839265-2C22-474E-B7B7-B56B05F8D06D}" type="presParOf" srcId="{A3BC50CF-84D8-4EF2-8D2B-56CFA1585EB9}" destId="{2C8C9FE4-C3AB-4431-B902-564140533EBF}" srcOrd="3" destOrd="0" presId="urn:microsoft.com/office/officeart/2005/8/layout/lProcess2"/>
    <dgm:cxn modelId="{91AEC663-BDF9-4B89-98A6-2ACFB2410F0A}" type="presParOf" srcId="{A3BC50CF-84D8-4EF2-8D2B-56CFA1585EB9}" destId="{4E4D67AD-830C-4297-B096-DC36B109D8B0}" srcOrd="4" destOrd="0" presId="urn:microsoft.com/office/officeart/2005/8/layout/lProcess2"/>
    <dgm:cxn modelId="{6FDC3170-93E7-4483-9A98-356947A55C56}" type="presParOf" srcId="{4E4D67AD-830C-4297-B096-DC36B109D8B0}" destId="{00C5F8EF-70B3-4717-A651-762446BF5A5A}" srcOrd="0" destOrd="0" presId="urn:microsoft.com/office/officeart/2005/8/layout/lProcess2"/>
    <dgm:cxn modelId="{00B3EE4E-227F-4D4D-A240-B6468BFED6EE}" type="presParOf" srcId="{4E4D67AD-830C-4297-B096-DC36B109D8B0}" destId="{957595EB-68C1-4887-94B0-AC590360FBB1}" srcOrd="1" destOrd="0" presId="urn:microsoft.com/office/officeart/2005/8/layout/lProcess2"/>
    <dgm:cxn modelId="{506281D7-CAF9-485B-ADBB-20AB3B9145CA}" type="presParOf" srcId="{4E4D67AD-830C-4297-B096-DC36B109D8B0}" destId="{B0BFDE3C-BBD3-4DD0-BC65-2934F976F394}" srcOrd="2" destOrd="0" presId="urn:microsoft.com/office/officeart/2005/8/layout/lProcess2"/>
    <dgm:cxn modelId="{F3224941-601C-4FC0-B4EA-83DCD849315D}" type="presParOf" srcId="{B0BFDE3C-BBD3-4DD0-BC65-2934F976F394}" destId="{7FCB23A0-AA01-4953-8FB1-A35AF5CCF716}" srcOrd="0" destOrd="0" presId="urn:microsoft.com/office/officeart/2005/8/layout/lProcess2"/>
    <dgm:cxn modelId="{A95901F0-45B5-43E2-A0C9-68130D0CEA8C}" type="presParOf" srcId="{7FCB23A0-AA01-4953-8FB1-A35AF5CCF716}" destId="{15193257-73BC-4421-B1E9-5BC1D050C95E}" srcOrd="0" destOrd="0" presId="urn:microsoft.com/office/officeart/2005/8/layout/lProcess2"/>
    <dgm:cxn modelId="{5EE7160F-87D9-4818-99ED-2E88C2F0BDF6}" type="presParOf" srcId="{7FCB23A0-AA01-4953-8FB1-A35AF5CCF716}" destId="{BAD9ED62-EF2F-4EDA-8154-42FA6FD4AA73}" srcOrd="1" destOrd="0" presId="urn:microsoft.com/office/officeart/2005/8/layout/lProcess2"/>
    <dgm:cxn modelId="{48757D04-856D-4240-A2F6-8D8B8EF7EC7A}" type="presParOf" srcId="{7FCB23A0-AA01-4953-8FB1-A35AF5CCF716}" destId="{D2F45BEE-61F7-4405-8E29-0E595178139A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EE2AF-7FBF-470F-9C15-5D8806847208}">
      <dsp:nvSpPr>
        <dsp:cNvPr id="0" name=""/>
        <dsp:cNvSpPr/>
      </dsp:nvSpPr>
      <dsp:spPr>
        <a:xfrm>
          <a:off x="0" y="342514"/>
          <a:ext cx="9889789" cy="158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7558" tIns="437388" rIns="767558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100" kern="1200"/>
            <a:t>Ground Water Levels (PZs, COB, GOB, MK, Special studies etc.)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100" kern="1200" dirty="0"/>
            <a:t>Stream flow check points 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100" kern="1200"/>
            <a:t>Ground Water Quality (in-situ parameters)</a:t>
          </a:r>
          <a:endParaRPr lang="en-US" sz="2100" kern="1200"/>
        </a:p>
      </dsp:txBody>
      <dsp:txXfrm>
        <a:off x="0" y="342514"/>
        <a:ext cx="9889789" cy="1587600"/>
      </dsp:txXfrm>
    </dsp:sp>
    <dsp:sp modelId="{7E876CA6-AD1C-4B9F-92B2-9808B6AE52EA}">
      <dsp:nvSpPr>
        <dsp:cNvPr id="0" name=""/>
        <dsp:cNvSpPr/>
      </dsp:nvSpPr>
      <dsp:spPr>
        <a:xfrm>
          <a:off x="494489" y="32554"/>
          <a:ext cx="6922852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1667" tIns="0" rIns="261667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/>
            <a:t>Manual Data collection</a:t>
          </a:r>
          <a:endParaRPr lang="en-US" sz="2100" kern="1200"/>
        </a:p>
      </dsp:txBody>
      <dsp:txXfrm>
        <a:off x="524751" y="62816"/>
        <a:ext cx="6862328" cy="559396"/>
      </dsp:txXfrm>
    </dsp:sp>
    <dsp:sp modelId="{94965868-1A88-4C20-9935-3DDF3A3C5BA6}">
      <dsp:nvSpPr>
        <dsp:cNvPr id="0" name=""/>
        <dsp:cNvSpPr/>
      </dsp:nvSpPr>
      <dsp:spPr>
        <a:xfrm>
          <a:off x="0" y="2353474"/>
          <a:ext cx="9889789" cy="15214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7558" tIns="437388" rIns="767558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100" kern="1200" dirty="0"/>
            <a:t>Location Specific Ground Water Related information to Citizens and Department Users</a:t>
          </a:r>
          <a:endParaRPr lang="en-US" sz="2100" kern="1200" dirty="0"/>
        </a:p>
        <a:p>
          <a:pPr marL="457200" lvl="2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rgbClr val="FF0000"/>
              </a:solidFill>
            </a:rPr>
            <a:t>Includes citizen interface (require registration ?)</a:t>
          </a:r>
        </a:p>
      </dsp:txBody>
      <dsp:txXfrm>
        <a:off x="0" y="2353474"/>
        <a:ext cx="9889789" cy="1521449"/>
      </dsp:txXfrm>
    </dsp:sp>
    <dsp:sp modelId="{D7124286-5293-4C09-B76F-A615A5E7E8AE}">
      <dsp:nvSpPr>
        <dsp:cNvPr id="0" name=""/>
        <dsp:cNvSpPr/>
      </dsp:nvSpPr>
      <dsp:spPr>
        <a:xfrm>
          <a:off x="494489" y="2043514"/>
          <a:ext cx="6922852" cy="6199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1667" tIns="0" rIns="261667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/>
            <a:t>Data Dissemination</a:t>
          </a:r>
          <a:endParaRPr lang="en-US" sz="2100" kern="1200"/>
        </a:p>
      </dsp:txBody>
      <dsp:txXfrm>
        <a:off x="524751" y="2073776"/>
        <a:ext cx="6862328" cy="559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BE1EB-DDF6-418C-9094-F459A9299375}">
      <dsp:nvSpPr>
        <dsp:cNvPr id="0" name=""/>
        <dsp:cNvSpPr/>
      </dsp:nvSpPr>
      <dsp:spPr>
        <a:xfrm>
          <a:off x="1140" y="0"/>
          <a:ext cx="2965358" cy="34337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App Server</a:t>
          </a:r>
        </a:p>
      </dsp:txBody>
      <dsp:txXfrm>
        <a:off x="1140" y="0"/>
        <a:ext cx="2965358" cy="1030128"/>
      </dsp:txXfrm>
    </dsp:sp>
    <dsp:sp modelId="{34DB404C-5D26-421B-AF93-751D4792DF86}">
      <dsp:nvSpPr>
        <dsp:cNvPr id="0" name=""/>
        <dsp:cNvSpPr/>
      </dsp:nvSpPr>
      <dsp:spPr>
        <a:xfrm>
          <a:off x="297676" y="1031134"/>
          <a:ext cx="2372286" cy="1035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16/32GB RAM</a:t>
          </a:r>
        </a:p>
      </dsp:txBody>
      <dsp:txXfrm>
        <a:off x="328000" y="1061458"/>
        <a:ext cx="2311638" cy="974678"/>
      </dsp:txXfrm>
    </dsp:sp>
    <dsp:sp modelId="{2C575AA9-4936-45B6-8B75-676C2C285991}">
      <dsp:nvSpPr>
        <dsp:cNvPr id="0" name=""/>
        <dsp:cNvSpPr/>
      </dsp:nvSpPr>
      <dsp:spPr>
        <a:xfrm>
          <a:off x="297676" y="2225742"/>
          <a:ext cx="2372286" cy="1035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4/8 Core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NFS/Block ? RAID Level ? Any SSD</a:t>
          </a:r>
        </a:p>
      </dsp:txBody>
      <dsp:txXfrm>
        <a:off x="328000" y="2256066"/>
        <a:ext cx="2311638" cy="974678"/>
      </dsp:txXfrm>
    </dsp:sp>
    <dsp:sp modelId="{C8789027-7D45-4F0D-BBEF-53D3EC4976BD}">
      <dsp:nvSpPr>
        <dsp:cNvPr id="0" name=""/>
        <dsp:cNvSpPr/>
      </dsp:nvSpPr>
      <dsp:spPr>
        <a:xfrm>
          <a:off x="3188900" y="0"/>
          <a:ext cx="2965358" cy="34337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DB Server</a:t>
          </a:r>
        </a:p>
      </dsp:txBody>
      <dsp:txXfrm>
        <a:off x="3188900" y="0"/>
        <a:ext cx="2965358" cy="1030128"/>
      </dsp:txXfrm>
    </dsp:sp>
    <dsp:sp modelId="{4F7FD748-4F6C-4121-811E-11728043E03E}">
      <dsp:nvSpPr>
        <dsp:cNvPr id="0" name=""/>
        <dsp:cNvSpPr/>
      </dsp:nvSpPr>
      <dsp:spPr>
        <a:xfrm>
          <a:off x="3485436" y="1031134"/>
          <a:ext cx="2372286" cy="1035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32GB RAM</a:t>
          </a:r>
        </a:p>
      </dsp:txBody>
      <dsp:txXfrm>
        <a:off x="3515760" y="1061458"/>
        <a:ext cx="2311638" cy="974678"/>
      </dsp:txXfrm>
    </dsp:sp>
    <dsp:sp modelId="{23570C5C-326E-4DFB-B4FF-7C63D9112681}">
      <dsp:nvSpPr>
        <dsp:cNvPr id="0" name=""/>
        <dsp:cNvSpPr/>
      </dsp:nvSpPr>
      <dsp:spPr>
        <a:xfrm>
          <a:off x="3485436" y="2225742"/>
          <a:ext cx="2372286" cy="1035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4/8 Core</a:t>
          </a:r>
        </a:p>
      </dsp:txBody>
      <dsp:txXfrm>
        <a:off x="3515760" y="2256066"/>
        <a:ext cx="2311638" cy="974678"/>
      </dsp:txXfrm>
    </dsp:sp>
    <dsp:sp modelId="{00C5F8EF-70B3-4717-A651-762446BF5A5A}">
      <dsp:nvSpPr>
        <dsp:cNvPr id="0" name=""/>
        <dsp:cNvSpPr/>
      </dsp:nvSpPr>
      <dsp:spPr>
        <a:xfrm>
          <a:off x="6376660" y="0"/>
          <a:ext cx="2965358" cy="34337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GIS Server</a:t>
          </a:r>
        </a:p>
      </dsp:txBody>
      <dsp:txXfrm>
        <a:off x="6376660" y="0"/>
        <a:ext cx="2965358" cy="1030128"/>
      </dsp:txXfrm>
    </dsp:sp>
    <dsp:sp modelId="{15193257-73BC-4421-B1E9-5BC1D050C95E}">
      <dsp:nvSpPr>
        <dsp:cNvPr id="0" name=""/>
        <dsp:cNvSpPr/>
      </dsp:nvSpPr>
      <dsp:spPr>
        <a:xfrm>
          <a:off x="6673196" y="1031134"/>
          <a:ext cx="2372286" cy="1035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32GB RAM</a:t>
          </a:r>
        </a:p>
      </dsp:txBody>
      <dsp:txXfrm>
        <a:off x="6703520" y="1061458"/>
        <a:ext cx="2311638" cy="974678"/>
      </dsp:txXfrm>
    </dsp:sp>
    <dsp:sp modelId="{D2F45BEE-61F7-4405-8E29-0E595178139A}">
      <dsp:nvSpPr>
        <dsp:cNvPr id="0" name=""/>
        <dsp:cNvSpPr/>
      </dsp:nvSpPr>
      <dsp:spPr>
        <a:xfrm>
          <a:off x="6673196" y="2225742"/>
          <a:ext cx="2372286" cy="1035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kern="1200" dirty="0"/>
            <a:t>8 Core</a:t>
          </a:r>
        </a:p>
      </dsp:txBody>
      <dsp:txXfrm>
        <a:off x="6703520" y="2256066"/>
        <a:ext cx="2311638" cy="974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CFCAD-75D9-48C3-92C1-6517F6A0972F}" type="datetimeFigureOut">
              <a:rPr lang="en-IN" smtClean="0"/>
              <a:t>17-06-2022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6D221-3A32-4687-AE6A-4427EF97110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2257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0879" y="4721941"/>
            <a:ext cx="5447030" cy="4473416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543f3a60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543f3a60e_0_1:notes"/>
          <p:cNvSpPr txBox="1">
            <a:spLocks noGrp="1"/>
          </p:cNvSpPr>
          <p:nvPr>
            <p:ph type="body" idx="1"/>
          </p:nvPr>
        </p:nvSpPr>
        <p:spPr>
          <a:xfrm>
            <a:off x="680879" y="4721941"/>
            <a:ext cx="5447030" cy="4473416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e543f3a6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e543f3a60e_0_32:notes"/>
          <p:cNvSpPr txBox="1">
            <a:spLocks noGrp="1"/>
          </p:cNvSpPr>
          <p:nvPr>
            <p:ph type="body" idx="1"/>
          </p:nvPr>
        </p:nvSpPr>
        <p:spPr>
          <a:xfrm>
            <a:off x="680879" y="4721941"/>
            <a:ext cx="5447030" cy="4473416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e543f3a60e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e543f3a60e_0_37:notes"/>
          <p:cNvSpPr txBox="1">
            <a:spLocks noGrp="1"/>
          </p:cNvSpPr>
          <p:nvPr>
            <p:ph type="body" idx="1"/>
          </p:nvPr>
        </p:nvSpPr>
        <p:spPr>
          <a:xfrm>
            <a:off x="680879" y="4721941"/>
            <a:ext cx="5447030" cy="4473416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3026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e543f3a60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e543f3a60e_0_51:notes"/>
          <p:cNvSpPr txBox="1">
            <a:spLocks noGrp="1"/>
          </p:cNvSpPr>
          <p:nvPr>
            <p:ph type="body" idx="1"/>
          </p:nvPr>
        </p:nvSpPr>
        <p:spPr>
          <a:xfrm>
            <a:off x="680879" y="4721941"/>
            <a:ext cx="5447030" cy="4473416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e543f3a60e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e543f3a60e_0_58:notes"/>
          <p:cNvSpPr txBox="1">
            <a:spLocks noGrp="1"/>
          </p:cNvSpPr>
          <p:nvPr>
            <p:ph type="body" idx="1"/>
          </p:nvPr>
        </p:nvSpPr>
        <p:spPr>
          <a:xfrm>
            <a:off x="680879" y="4721941"/>
            <a:ext cx="5447030" cy="4473416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1022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e543f3a60e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e543f3a60e_0_65:notes"/>
          <p:cNvSpPr txBox="1">
            <a:spLocks noGrp="1"/>
          </p:cNvSpPr>
          <p:nvPr>
            <p:ph type="body" idx="1"/>
          </p:nvPr>
        </p:nvSpPr>
        <p:spPr>
          <a:xfrm>
            <a:off x="680879" y="4721941"/>
            <a:ext cx="5447030" cy="4473416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042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e543f3a60e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e543f3a60e_0_72:notes"/>
          <p:cNvSpPr txBox="1">
            <a:spLocks noGrp="1"/>
          </p:cNvSpPr>
          <p:nvPr>
            <p:ph type="body" idx="1"/>
          </p:nvPr>
        </p:nvSpPr>
        <p:spPr>
          <a:xfrm>
            <a:off x="680879" y="4721941"/>
            <a:ext cx="5447030" cy="4473416"/>
          </a:xfrm>
          <a:prstGeom prst="rect">
            <a:avLst/>
          </a:prstGeom>
        </p:spPr>
        <p:txBody>
          <a:bodyPr spcFirstLastPara="1" wrap="square" lIns="93308" tIns="93308" rIns="93308" bIns="93308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7057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9F6B1-DBA7-4EC8-9899-029345473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9BFDF8-5895-43F6-BE5D-C8407EF46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0102F-70C6-453C-AA4C-0BE01C994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6C0C-809F-41C3-9032-266AC9E58DBE}" type="datetimeFigureOut">
              <a:rPr lang="en-IN" smtClean="0"/>
              <a:t>17-06-2022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18F25-0AE5-4B01-B4FF-3B8E43D99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30CB0-DAD3-4498-B1A9-D43FC300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C8FB-3340-41CB-A62B-B0868BE1AE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838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B703A-4538-48F1-A826-9987973D5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79BD71-0EA6-404F-B9C9-86FC71B35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C75AE-A51C-40FA-9592-091F4F683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6C0C-809F-41C3-9032-266AC9E58DBE}" type="datetimeFigureOut">
              <a:rPr lang="en-IN" smtClean="0"/>
              <a:t>17-06-2022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65BD1-38AE-475E-B3DE-F6276A39E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8E56D-6085-412E-A9B1-AE79F2F73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C8FB-3340-41CB-A62B-B0868BE1AE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9529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17342A-6156-45F9-A5C8-159700CB26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AF51C9-1DF3-4046-BE14-134264E7A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A79EB-EB79-43A3-BC15-F2EB78032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6C0C-809F-41C3-9032-266AC9E58DBE}" type="datetimeFigureOut">
              <a:rPr lang="en-IN" smtClean="0"/>
              <a:t>17-06-2022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04526F-E944-46C8-BDB0-73733319E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236BF-21B3-4BF2-834A-A2F4D0934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C8FB-3340-41CB-A62B-B0868BE1AE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4705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75045-75DB-42B8-BBEC-BF4AD1153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2BFE9-2E1E-4E03-A6EC-F97A4A257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A8498-B0E2-4D1C-B718-4595D49C5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6C0C-809F-41C3-9032-266AC9E58DBE}" type="datetimeFigureOut">
              <a:rPr lang="en-IN" smtClean="0"/>
              <a:t>17-06-2022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E3F2F-8244-4388-AA94-FBC7FDB19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BE78A-7785-4686-A0EE-5DEC4756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C8FB-3340-41CB-A62B-B0868BE1AE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6351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255FE-56D4-4229-8C45-DD094A629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5AFAA-5195-4A7A-86E0-04539BCFB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60A5E-D119-45B1-BB1F-FD4F9EFD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6C0C-809F-41C3-9032-266AC9E58DBE}" type="datetimeFigureOut">
              <a:rPr lang="en-IN" smtClean="0"/>
              <a:t>17-06-2022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8A673-0D0B-4AE1-A05B-E670C1190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1CCD9-8701-4F8E-8B6C-16411E6EC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C8FB-3340-41CB-A62B-B0868BE1AE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9643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E3F5D-6030-43B6-AAF8-77F311DC5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6D29E-426B-4A27-9290-C1C734CF4C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42FC31-C092-4FCC-98F2-CF93D1ADE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AAE43-74AC-47D2-8630-1C0D7B977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6C0C-809F-41C3-9032-266AC9E58DBE}" type="datetimeFigureOut">
              <a:rPr lang="en-IN" smtClean="0"/>
              <a:t>17-06-2022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341BC3-2089-4186-A1A6-244030DBB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9A700E-C975-42A1-B05A-8E1C66A29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C8FB-3340-41CB-A62B-B0868BE1AE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972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FE216-F8FF-4442-8912-27A468AE0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7E21B-0CFF-427C-B919-2B188590A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B50A5-B1B4-45E5-9F3A-0483F6FC5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506845-5161-4E17-9E71-30E0311C4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95BAF3-6C16-42A8-BE77-D9E0F8A7EA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C50B1B-AF35-4407-AB8B-1FCDA7E43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6C0C-809F-41C3-9032-266AC9E58DBE}" type="datetimeFigureOut">
              <a:rPr lang="en-IN" smtClean="0"/>
              <a:t>17-06-2022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55009E-A961-4082-98F8-927A5AAA6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2A51C-2A65-40F7-9516-5651383A5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C8FB-3340-41CB-A62B-B0868BE1AE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26662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7FFED-1B83-492D-9017-C7F4E2F4F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46A08D-77B5-44B4-957D-F3AFB287C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6C0C-809F-41C3-9032-266AC9E58DBE}" type="datetimeFigureOut">
              <a:rPr lang="en-IN" smtClean="0"/>
              <a:t>17-06-2022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5DC527-C952-4181-8EB0-AA5C4E47F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05CF79-86F0-4495-A234-A74344F43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C8FB-3340-41CB-A62B-B0868BE1AE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3527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618CD9-4BBC-41E6-BFCB-D67374DFE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6C0C-809F-41C3-9032-266AC9E58DBE}" type="datetimeFigureOut">
              <a:rPr lang="en-IN" smtClean="0"/>
              <a:t>17-06-2022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7598C1-9F76-49AD-9F2C-FFA0615ED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1D37F-03C5-48FD-8A2A-6087CF206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C8FB-3340-41CB-A62B-B0868BE1AE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8988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0B6E-B311-4C37-92B6-366B008E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F6270-153E-436B-92FE-56CC66791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AD612B-986D-44E8-9E9C-E81255951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820BC1-E6CF-468A-8241-25B31A05B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6C0C-809F-41C3-9032-266AC9E58DBE}" type="datetimeFigureOut">
              <a:rPr lang="en-IN" smtClean="0"/>
              <a:t>17-06-2022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C117A-F006-44EF-ACE7-4298829B3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C695C-EB7E-445D-9F19-083B49B81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C8FB-3340-41CB-A62B-B0868BE1AE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0863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94840-1DA6-4DB6-AC4B-6859726CE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8E1A4-DDE8-418A-8B16-450A87B7B3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73BCF-446F-4C9D-9C4A-434A56C73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1BB11-B0AF-431F-AB1E-09F69AF17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C6C0C-809F-41C3-9032-266AC9E58DBE}" type="datetimeFigureOut">
              <a:rPr lang="en-IN" smtClean="0"/>
              <a:t>17-06-2022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C1C5F-B015-46E9-9B04-F8B4C64D7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0AB0C6-1D2D-47A9-96A0-83F3BE7E4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EC8FB-3340-41CB-A62B-B0868BE1AE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0704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DE37F2-A06B-4ACA-A587-74170504D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79D95-33D6-4FBF-9D22-E9B4487A7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1407A-9F23-4978-A7E3-33B1D2F84F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C6C0C-809F-41C3-9032-266AC9E58DBE}" type="datetimeFigureOut">
              <a:rPr lang="en-IN" smtClean="0"/>
              <a:t>17-06-2022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1EBE8-C712-440B-84BF-9E6C76326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FB826-4475-4B95-B497-9C975B598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EC8FB-3340-41CB-A62B-B0868BE1AE4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614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phere of mesh and nodes">
            <a:extLst>
              <a:ext uri="{FF2B5EF4-FFF2-40B4-BE49-F238E27FC236}">
                <a16:creationId xmlns:a16="http://schemas.microsoft.com/office/drawing/2014/main" id="{0FA83CA4-3544-4E38-9B7C-E46ACEE65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8" r="127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BBB695-AB8A-46EA-92C7-4D4A417C0E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993" y="2274835"/>
            <a:ext cx="5861351" cy="1514720"/>
          </a:xfrm>
        </p:spPr>
        <p:txBody>
          <a:bodyPr anchor="b">
            <a:normAutofit/>
          </a:bodyPr>
          <a:lstStyle/>
          <a:p>
            <a:r>
              <a:rPr lang="en-IN" sz="4800" dirty="0"/>
              <a:t>Creation &amp; Automation – Central DB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90431A-D450-4F93-B7E8-F119532575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993" y="4719707"/>
            <a:ext cx="5959927" cy="120814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IN" sz="2000" dirty="0"/>
              <a:t>Historical data, MIS facility, Real time data dissemination – web publishing software, TSGWD website, data communication, mobile app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024D5B-12B3-42AE-B669-43475553D71A}"/>
              </a:ext>
            </a:extLst>
          </p:cNvPr>
          <p:cNvSpPr/>
          <p:nvPr/>
        </p:nvSpPr>
        <p:spPr>
          <a:xfrm>
            <a:off x="1527993" y="188919"/>
            <a:ext cx="9144000" cy="1231106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endParaRPr lang="en-US" b="1" dirty="0">
              <a:solidFill>
                <a:srgbClr val="0000A2"/>
              </a:solidFill>
              <a:latin typeface="Lucida Sans Unicode" pitchFamily="34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Lucida Sans Unicode" pitchFamily="34" charset="0"/>
              </a:rPr>
              <a:t>GOVERNMENT OF TELANGANA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00A2"/>
                </a:solidFill>
                <a:latin typeface="Lucida Sans Unicode" pitchFamily="34" charset="0"/>
              </a:rPr>
              <a:t>GROUND WATER DEPARTMENT</a:t>
            </a:r>
            <a:endParaRPr lang="en-US" b="1" dirty="0">
              <a:solidFill>
                <a:srgbClr val="CC0099"/>
              </a:solidFill>
              <a:latin typeface="Comic Sans MS" pitchFamily="66" charset="0"/>
            </a:endParaRPr>
          </a:p>
        </p:txBody>
      </p:sp>
      <p:pic>
        <p:nvPicPr>
          <p:cNvPr id="12" name="Picture 10" descr="NHPlogo.png">
            <a:extLst>
              <a:ext uri="{FF2B5EF4-FFF2-40B4-BE49-F238E27FC236}">
                <a16:creationId xmlns:a16="http://schemas.microsoft.com/office/drawing/2014/main" id="{5007B5CD-7325-4873-BF7A-5488AF34E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56" y="266879"/>
            <a:ext cx="146526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TS.jpg">
            <a:extLst>
              <a:ext uri="{FF2B5EF4-FFF2-40B4-BE49-F238E27FC236}">
                <a16:creationId xmlns:a16="http://schemas.microsoft.com/office/drawing/2014/main" id="{B29D82E3-3759-40FD-9771-B9EB10948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339" y="177469"/>
            <a:ext cx="119697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91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55EEE-BBFC-65BD-F77C-8BF2B2F73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08" y="224880"/>
            <a:ext cx="11444025" cy="538055"/>
          </a:xfrm>
        </p:spPr>
        <p:txBody>
          <a:bodyPr>
            <a:normAutofit fontScale="90000"/>
          </a:bodyPr>
          <a:lstStyle/>
          <a:p>
            <a:r>
              <a:rPr lang="en-GB" dirty="0"/>
              <a:t>Well Information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CEA81F-2680-DED8-AFA2-CBC7146974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39" b="6592"/>
          <a:stretch/>
        </p:blipFill>
        <p:spPr>
          <a:xfrm>
            <a:off x="541197" y="935357"/>
            <a:ext cx="10764200" cy="5229479"/>
          </a:xfrm>
        </p:spPr>
      </p:pic>
    </p:spTree>
    <p:extLst>
      <p:ext uri="{BB962C8B-B14F-4D97-AF65-F5344CB8AC3E}">
        <p14:creationId xmlns:p14="http://schemas.microsoft.com/office/powerpoint/2010/main" val="276363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3EE11-7135-009D-77FE-34A921A55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09" y="185124"/>
            <a:ext cx="11292559" cy="690008"/>
          </a:xfrm>
        </p:spPr>
        <p:txBody>
          <a:bodyPr>
            <a:normAutofit fontScale="90000"/>
          </a:bodyPr>
          <a:lstStyle/>
          <a:p>
            <a:r>
              <a:rPr lang="en-GB" dirty="0"/>
              <a:t>Ground water scenario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B4DD0E-30F7-064B-5ABC-7BEFDB22C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672" b="9372"/>
          <a:stretch/>
        </p:blipFill>
        <p:spPr>
          <a:xfrm>
            <a:off x="442399" y="1019348"/>
            <a:ext cx="11162347" cy="5145839"/>
          </a:xfrm>
        </p:spPr>
      </p:pic>
    </p:spTree>
    <p:extLst>
      <p:ext uri="{BB962C8B-B14F-4D97-AF65-F5344CB8AC3E}">
        <p14:creationId xmlns:p14="http://schemas.microsoft.com/office/powerpoint/2010/main" val="2964499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D22C3-DFD5-AEFE-E7DB-F3CD4B28F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87" y="185125"/>
            <a:ext cx="11436626" cy="668602"/>
          </a:xfrm>
        </p:spPr>
        <p:txBody>
          <a:bodyPr>
            <a:normAutofit fontScale="90000"/>
          </a:bodyPr>
          <a:lstStyle/>
          <a:p>
            <a:r>
              <a:rPr lang="en-GB" dirty="0"/>
              <a:t>Real time Monitoring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689458-9078-8FFE-BA3C-3E099EE71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47" b="37250"/>
          <a:stretch/>
        </p:blipFill>
        <p:spPr>
          <a:xfrm>
            <a:off x="377687" y="1033671"/>
            <a:ext cx="9329530" cy="290222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C43B77-3CAC-04D8-8B8D-527D96F53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9" t="41538" r="2941" b="3573"/>
          <a:stretch/>
        </p:blipFill>
        <p:spPr>
          <a:xfrm>
            <a:off x="2703931" y="3549617"/>
            <a:ext cx="6896100" cy="245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15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16E90-4EB9-3A39-48F6-8883AD5F0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155" y="139147"/>
            <a:ext cx="11640257" cy="587445"/>
          </a:xfrm>
        </p:spPr>
        <p:txBody>
          <a:bodyPr>
            <a:normAutofit fontScale="90000"/>
          </a:bodyPr>
          <a:lstStyle/>
          <a:p>
            <a:r>
              <a:rPr lang="en-GB" dirty="0"/>
              <a:t>Water quality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559B9F-2355-C7F0-2F5C-29570B3C7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752" b="12900"/>
          <a:stretch/>
        </p:blipFill>
        <p:spPr>
          <a:xfrm>
            <a:off x="359587" y="855617"/>
            <a:ext cx="9021240" cy="397565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43D157-0AFB-8B28-7BB3-5F1ED43612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99" t="26666" r="12527" b="44058"/>
          <a:stretch/>
        </p:blipFill>
        <p:spPr>
          <a:xfrm>
            <a:off x="2811173" y="4702245"/>
            <a:ext cx="9104245" cy="200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60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2399A-CF38-314C-DDEC-9AB584065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83545"/>
            <a:ext cx="11730359" cy="533539"/>
          </a:xfrm>
        </p:spPr>
        <p:txBody>
          <a:bodyPr>
            <a:normAutofit fontScale="90000"/>
          </a:bodyPr>
          <a:lstStyle/>
          <a:p>
            <a:r>
              <a:rPr lang="en-GB" dirty="0"/>
              <a:t>Manual Water level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470AB5-A753-19D2-AB82-42E67581B7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316" b="18840"/>
          <a:stretch/>
        </p:blipFill>
        <p:spPr>
          <a:xfrm>
            <a:off x="355756" y="1204181"/>
            <a:ext cx="10097756" cy="339918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F09457-B8A1-C858-92CC-8BB0FC8CCA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35" b="5562"/>
          <a:stretch/>
        </p:blipFill>
        <p:spPr>
          <a:xfrm>
            <a:off x="2602400" y="2612507"/>
            <a:ext cx="8716617" cy="362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27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C1D05-43E4-6870-DDD7-463A02F7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10" y="247319"/>
            <a:ext cx="11303779" cy="425859"/>
          </a:xfrm>
        </p:spPr>
        <p:txBody>
          <a:bodyPr>
            <a:normAutofit fontScale="90000"/>
          </a:bodyPr>
          <a:lstStyle/>
          <a:p>
            <a:r>
              <a:rPr lang="en-GB" dirty="0"/>
              <a:t>Groundwater Resources Assessment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AF7A8B-AE59-0F8B-5A37-0FA4498BD2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524" b="6505"/>
          <a:stretch/>
        </p:blipFill>
        <p:spPr>
          <a:xfrm>
            <a:off x="755374" y="1390161"/>
            <a:ext cx="10681252" cy="5102714"/>
          </a:xfrm>
        </p:spPr>
      </p:pic>
    </p:spTree>
    <p:extLst>
      <p:ext uri="{BB962C8B-B14F-4D97-AF65-F5344CB8AC3E}">
        <p14:creationId xmlns:p14="http://schemas.microsoft.com/office/powerpoint/2010/main" val="2282866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0263A-3F51-8FB5-2C62-436A73BF3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04" y="105672"/>
            <a:ext cx="10263158" cy="639763"/>
          </a:xfrm>
        </p:spPr>
        <p:txBody>
          <a:bodyPr>
            <a:normAutofit fontScale="90000"/>
          </a:bodyPr>
          <a:lstStyle/>
          <a:p>
            <a:r>
              <a:rPr lang="en-GB" dirty="0"/>
              <a:t>Rainfall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2EEC392-788D-C7AD-5152-11D9CBF1F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752" b="10387"/>
          <a:stretch/>
        </p:blipFill>
        <p:spPr>
          <a:xfrm>
            <a:off x="129026" y="694947"/>
            <a:ext cx="7123847" cy="3240156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398F45-683B-FA5C-86A1-E591C368DB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98" b="34493"/>
          <a:stretch/>
        </p:blipFill>
        <p:spPr>
          <a:xfrm>
            <a:off x="0" y="3571806"/>
            <a:ext cx="12192000" cy="31072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A545D4-DDE1-9B27-39DA-932CC927ED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92" t="31739" r="16603" b="17826"/>
          <a:stretch/>
        </p:blipFill>
        <p:spPr>
          <a:xfrm>
            <a:off x="5404111" y="745435"/>
            <a:ext cx="6436100" cy="265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35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24416-0FB2-6995-0B55-5DFF42913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150668"/>
            <a:ext cx="11068050" cy="904010"/>
          </a:xfrm>
        </p:spPr>
        <p:txBody>
          <a:bodyPr>
            <a:normAutofit/>
          </a:bodyPr>
          <a:lstStyle/>
          <a:p>
            <a:r>
              <a:rPr lang="en-GB" dirty="0"/>
              <a:t>Dashboard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7C79DB9-5EE6-4096-74CE-63C4D0E777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972" b="6373"/>
          <a:stretch/>
        </p:blipFill>
        <p:spPr>
          <a:xfrm>
            <a:off x="475456" y="1138852"/>
            <a:ext cx="11001841" cy="5300842"/>
          </a:xfrm>
        </p:spPr>
      </p:pic>
    </p:spTree>
    <p:extLst>
      <p:ext uri="{BB962C8B-B14F-4D97-AF65-F5344CB8AC3E}">
        <p14:creationId xmlns:p14="http://schemas.microsoft.com/office/powerpoint/2010/main" val="2206076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ABACD-3D77-2DBF-1068-8ED868131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126"/>
            <a:ext cx="11092618" cy="568194"/>
          </a:xfrm>
        </p:spPr>
        <p:txBody>
          <a:bodyPr>
            <a:normAutofit fontScale="90000"/>
          </a:bodyPr>
          <a:lstStyle/>
          <a:p>
            <a:r>
              <a:rPr lang="en-GB" dirty="0"/>
              <a:t>Hydrograph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A83128-1ADA-A7BB-76D8-9F1363ECE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981" b="11301"/>
          <a:stretch/>
        </p:blipFill>
        <p:spPr>
          <a:xfrm>
            <a:off x="838200" y="1550503"/>
            <a:ext cx="10711070" cy="4802933"/>
          </a:xfrm>
        </p:spPr>
      </p:pic>
    </p:spTree>
    <p:extLst>
      <p:ext uri="{BB962C8B-B14F-4D97-AF65-F5344CB8AC3E}">
        <p14:creationId xmlns:p14="http://schemas.microsoft.com/office/powerpoint/2010/main" val="4034134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A5557-4776-5950-9DDF-C5CD49ED4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903" y="207471"/>
            <a:ext cx="11281805" cy="524050"/>
          </a:xfrm>
        </p:spPr>
        <p:txBody>
          <a:bodyPr>
            <a:normAutofit fontScale="90000"/>
          </a:bodyPr>
          <a:lstStyle/>
          <a:p>
            <a:r>
              <a:rPr lang="en-GB" dirty="0"/>
              <a:t>Hydrograph Yearly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86E1AF-61E8-16AB-790B-199BC6367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876" b="10847"/>
          <a:stretch/>
        </p:blipFill>
        <p:spPr>
          <a:xfrm>
            <a:off x="675446" y="1055811"/>
            <a:ext cx="10694645" cy="4253948"/>
          </a:xfrm>
        </p:spPr>
      </p:pic>
    </p:spTree>
    <p:extLst>
      <p:ext uri="{BB962C8B-B14F-4D97-AF65-F5344CB8AC3E}">
        <p14:creationId xmlns:p14="http://schemas.microsoft.com/office/powerpoint/2010/main" val="531074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E5D9E7-A53A-4613-9F4B-E1C73E64B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641" y="294538"/>
            <a:ext cx="10464910" cy="1033669"/>
          </a:xfrm>
        </p:spPr>
        <p:txBody>
          <a:bodyPr>
            <a:normAutofit/>
          </a:bodyPr>
          <a:lstStyle/>
          <a:p>
            <a:r>
              <a:rPr lang="en-IN" sz="4000" dirty="0">
                <a:solidFill>
                  <a:srgbClr val="FFFFFF"/>
                </a:solidFill>
              </a:rPr>
              <a:t>Groundwater Central Database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C9284-C969-4498-BD07-A38CF6DA1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79" y="1759396"/>
            <a:ext cx="11389361" cy="4915723"/>
          </a:xfrm>
        </p:spPr>
        <p:txBody>
          <a:bodyPr anchor="ctr"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IN" sz="2800" dirty="0">
                <a:solidFill>
                  <a:srgbClr val="FF00FF"/>
                </a:solidFill>
              </a:rPr>
              <a:t>Creation of Central Database and Automatic Data Acquisition System</a:t>
            </a:r>
          </a:p>
          <a:p>
            <a:pPr lvl="1">
              <a:lnSpc>
                <a:spcPct val="100000"/>
              </a:lnSpc>
            </a:pPr>
            <a:r>
              <a:rPr lang="en-IN" sz="2800" dirty="0">
                <a:solidFill>
                  <a:srgbClr val="002060"/>
                </a:solidFill>
              </a:rPr>
              <a:t>Development of Smart Phone Mobile Application</a:t>
            </a:r>
          </a:p>
          <a:p>
            <a:pPr lvl="1">
              <a:lnSpc>
                <a:spcPct val="100000"/>
              </a:lnSpc>
            </a:pPr>
            <a:r>
              <a:rPr lang="en-IN" sz="2800" dirty="0">
                <a:solidFill>
                  <a:srgbClr val="FF00FF"/>
                </a:solidFill>
              </a:rPr>
              <a:t>Upgradation of existing website with latest GIS &amp; MIS technologies (content management)</a:t>
            </a:r>
          </a:p>
          <a:p>
            <a:pPr lvl="1">
              <a:lnSpc>
                <a:spcPct val="100000"/>
              </a:lnSpc>
            </a:pPr>
            <a:r>
              <a:rPr lang="en-IN" sz="2800" dirty="0">
                <a:solidFill>
                  <a:srgbClr val="002060"/>
                </a:solidFill>
              </a:rPr>
              <a:t>Development of Performance Monitoring and Evaluation System (PMES) for internal tracking of work progress</a:t>
            </a:r>
          </a:p>
          <a:p>
            <a:pPr lvl="1">
              <a:lnSpc>
                <a:spcPct val="100000"/>
              </a:lnSpc>
            </a:pPr>
            <a:r>
              <a:rPr lang="en-IN" sz="2800" dirty="0">
                <a:solidFill>
                  <a:srgbClr val="FF00FF"/>
                </a:solidFill>
              </a:rPr>
              <a:t>Automatic generation and Publishing of various Ground Water Related GIS &amp; MIS Reports</a:t>
            </a:r>
          </a:p>
          <a:p>
            <a:pPr lvl="1">
              <a:lnSpc>
                <a:spcPct val="100000"/>
              </a:lnSpc>
            </a:pPr>
            <a:r>
              <a:rPr lang="en-IN" sz="2800" dirty="0">
                <a:solidFill>
                  <a:srgbClr val="002060"/>
                </a:solidFill>
              </a:rPr>
              <a:t>Maintenance of the System</a:t>
            </a:r>
          </a:p>
        </p:txBody>
      </p:sp>
    </p:spTree>
    <p:extLst>
      <p:ext uri="{BB962C8B-B14F-4D97-AF65-F5344CB8AC3E}">
        <p14:creationId xmlns:p14="http://schemas.microsoft.com/office/powerpoint/2010/main" val="815042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1BD01-1353-FCBF-B773-9C6E90237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00" y="365125"/>
            <a:ext cx="10686100" cy="555581"/>
          </a:xfrm>
        </p:spPr>
        <p:txBody>
          <a:bodyPr>
            <a:normAutofit fontScale="90000"/>
          </a:bodyPr>
          <a:lstStyle/>
          <a:p>
            <a:r>
              <a:rPr lang="en-GB" dirty="0"/>
              <a:t>Well Information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1B96C7-CC0E-8781-DEBE-30BEA8A0E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666" b="13358"/>
          <a:stretch/>
        </p:blipFill>
        <p:spPr>
          <a:xfrm>
            <a:off x="667700" y="1273854"/>
            <a:ext cx="10686100" cy="5122287"/>
          </a:xfrm>
        </p:spPr>
      </p:pic>
    </p:spTree>
    <p:extLst>
      <p:ext uri="{BB962C8B-B14F-4D97-AF65-F5344CB8AC3E}">
        <p14:creationId xmlns:p14="http://schemas.microsoft.com/office/powerpoint/2010/main" val="2279282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93F8D-ED14-54FC-3A11-927DF3E30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0806"/>
          </a:xfrm>
        </p:spPr>
        <p:txBody>
          <a:bodyPr>
            <a:normAutofit fontScale="90000"/>
          </a:bodyPr>
          <a:lstStyle/>
          <a:p>
            <a:r>
              <a:rPr lang="en-GB" dirty="0"/>
              <a:t>Data availability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13759F-143E-0B3A-29AF-2048FA4FB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068" b="11302"/>
          <a:stretch/>
        </p:blipFill>
        <p:spPr>
          <a:xfrm>
            <a:off x="838200" y="1153008"/>
            <a:ext cx="10414430" cy="4723440"/>
          </a:xfrm>
        </p:spPr>
      </p:pic>
    </p:spTree>
    <p:extLst>
      <p:ext uri="{BB962C8B-B14F-4D97-AF65-F5344CB8AC3E}">
        <p14:creationId xmlns:p14="http://schemas.microsoft.com/office/powerpoint/2010/main" val="1308400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3EE2A-90EB-AC93-E57D-EAE4F06E0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6031"/>
          </a:xfrm>
        </p:spPr>
        <p:txBody>
          <a:bodyPr>
            <a:normAutofit fontScale="90000"/>
          </a:bodyPr>
          <a:lstStyle/>
          <a:p>
            <a:r>
              <a:rPr lang="en-GB" dirty="0"/>
              <a:t>Water level monthly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D6510D-3506-E2E2-586C-F193C6679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634" b="6734"/>
          <a:stretch/>
        </p:blipFill>
        <p:spPr>
          <a:xfrm>
            <a:off x="955936" y="1242946"/>
            <a:ext cx="10515600" cy="5065155"/>
          </a:xfrm>
        </p:spPr>
      </p:pic>
    </p:spTree>
    <p:extLst>
      <p:ext uri="{BB962C8B-B14F-4D97-AF65-F5344CB8AC3E}">
        <p14:creationId xmlns:p14="http://schemas.microsoft.com/office/powerpoint/2010/main" val="2999413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C833B-7BCA-A085-FA64-89EF5DC88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08" y="130287"/>
            <a:ext cx="11024316" cy="565171"/>
          </a:xfrm>
        </p:spPr>
        <p:txBody>
          <a:bodyPr>
            <a:normAutofit fontScale="90000"/>
          </a:bodyPr>
          <a:lstStyle/>
          <a:p>
            <a:r>
              <a:rPr lang="en-GB" dirty="0"/>
              <a:t>Water level fluctuation summary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9BC751-DA1B-881C-62D9-A3324C3BA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524" b="13129"/>
          <a:stretch/>
        </p:blipFill>
        <p:spPr>
          <a:xfrm>
            <a:off x="777798" y="1085272"/>
            <a:ext cx="10636404" cy="4687456"/>
          </a:xfrm>
        </p:spPr>
      </p:pic>
    </p:spTree>
    <p:extLst>
      <p:ext uri="{BB962C8B-B14F-4D97-AF65-F5344CB8AC3E}">
        <p14:creationId xmlns:p14="http://schemas.microsoft.com/office/powerpoint/2010/main" val="2517296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88527-28D9-536E-A99B-5F28263D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882" y="110115"/>
            <a:ext cx="11487418" cy="547688"/>
          </a:xfrm>
        </p:spPr>
        <p:txBody>
          <a:bodyPr>
            <a:normAutofit fontScale="90000"/>
          </a:bodyPr>
          <a:lstStyle/>
          <a:p>
            <a:r>
              <a:rPr lang="en-GB" dirty="0"/>
              <a:t>Trend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9AA320-0F2C-F4E5-05E8-B48C58927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524" b="12901"/>
          <a:stretch/>
        </p:blipFill>
        <p:spPr>
          <a:xfrm>
            <a:off x="437882" y="1018761"/>
            <a:ext cx="10972801" cy="4820478"/>
          </a:xfrm>
        </p:spPr>
      </p:pic>
    </p:spTree>
    <p:extLst>
      <p:ext uri="{BB962C8B-B14F-4D97-AF65-F5344CB8AC3E}">
        <p14:creationId xmlns:p14="http://schemas.microsoft.com/office/powerpoint/2010/main" val="1312914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12EF3-DE51-97AB-4B7A-DC973B62F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680" y="99060"/>
            <a:ext cx="10660642" cy="554990"/>
          </a:xfrm>
        </p:spPr>
        <p:txBody>
          <a:bodyPr>
            <a:normAutofit fontScale="90000"/>
          </a:bodyPr>
          <a:lstStyle/>
          <a:p>
            <a:r>
              <a:rPr lang="en-GB" dirty="0"/>
              <a:t>Compare WL &amp; WQ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01F64A-C8BB-496D-163E-45F23D6AD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981" b="8560"/>
          <a:stretch/>
        </p:blipFill>
        <p:spPr>
          <a:xfrm>
            <a:off x="765679" y="1119725"/>
            <a:ext cx="10660642" cy="4770784"/>
          </a:xfrm>
        </p:spPr>
      </p:pic>
    </p:spTree>
    <p:extLst>
      <p:ext uri="{BB962C8B-B14F-4D97-AF65-F5344CB8AC3E}">
        <p14:creationId xmlns:p14="http://schemas.microsoft.com/office/powerpoint/2010/main" val="4068320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EDFD3-E800-A8B6-A06C-49EEBD8D3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751"/>
            <a:ext cx="10515600" cy="507999"/>
          </a:xfrm>
        </p:spPr>
        <p:txBody>
          <a:bodyPr>
            <a:normAutofit fontScale="90000"/>
          </a:bodyPr>
          <a:lstStyle/>
          <a:p>
            <a:r>
              <a:rPr lang="en-GB" dirty="0"/>
              <a:t>Water quality listing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6A87E9-5FFC-5D55-4F2A-593821288E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666" b="15641"/>
          <a:stretch/>
        </p:blipFill>
        <p:spPr>
          <a:xfrm>
            <a:off x="728102" y="1082261"/>
            <a:ext cx="10735795" cy="4510556"/>
          </a:xfrm>
        </p:spPr>
      </p:pic>
    </p:spTree>
    <p:extLst>
      <p:ext uri="{BB962C8B-B14F-4D97-AF65-F5344CB8AC3E}">
        <p14:creationId xmlns:p14="http://schemas.microsoft.com/office/powerpoint/2010/main" val="1946174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40656-2AFD-5C48-A278-8F8469AD0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en-GB" dirty="0"/>
              <a:t>WL in given range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494B47-342A-5411-EE37-912C3787D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840" b="8103"/>
          <a:stretch/>
        </p:blipFill>
        <p:spPr>
          <a:xfrm>
            <a:off x="595580" y="1141413"/>
            <a:ext cx="11000839" cy="5201419"/>
          </a:xfrm>
        </p:spPr>
      </p:pic>
    </p:spTree>
    <p:extLst>
      <p:ext uri="{BB962C8B-B14F-4D97-AF65-F5344CB8AC3E}">
        <p14:creationId xmlns:p14="http://schemas.microsoft.com/office/powerpoint/2010/main" val="1066831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B178F-BD47-5118-8F7B-56F0EE02D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8175"/>
          </a:xfrm>
        </p:spPr>
        <p:txBody>
          <a:bodyPr>
            <a:normAutofit fontScale="90000"/>
          </a:bodyPr>
          <a:lstStyle/>
          <a:p>
            <a:r>
              <a:rPr lang="en-GB" dirty="0"/>
              <a:t>WQ box whisker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7DA9B2-7166-B1CA-71CA-29F75C4A9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982" b="9930"/>
          <a:stretch/>
        </p:blipFill>
        <p:spPr>
          <a:xfrm>
            <a:off x="770127" y="1360003"/>
            <a:ext cx="10583673" cy="4567031"/>
          </a:xfrm>
        </p:spPr>
      </p:pic>
    </p:spTree>
    <p:extLst>
      <p:ext uri="{BB962C8B-B14F-4D97-AF65-F5344CB8AC3E}">
        <p14:creationId xmlns:p14="http://schemas.microsoft.com/office/powerpoint/2010/main" val="1476806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FB542-0A19-B32F-1226-EA3D0F36B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91" y="365125"/>
            <a:ext cx="10861691" cy="612775"/>
          </a:xfrm>
        </p:spPr>
        <p:txBody>
          <a:bodyPr>
            <a:normAutofit fontScale="90000"/>
          </a:bodyPr>
          <a:lstStyle/>
          <a:p>
            <a:r>
              <a:rPr lang="en-GB" dirty="0"/>
              <a:t>Water quality fluctuation summary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E22A9B-66AB-3507-6D0F-D03E0CCC5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068" b="7190"/>
          <a:stretch/>
        </p:blipFill>
        <p:spPr>
          <a:xfrm>
            <a:off x="767091" y="1177511"/>
            <a:ext cx="10861691" cy="5177493"/>
          </a:xfrm>
        </p:spPr>
      </p:pic>
    </p:spTree>
    <p:extLst>
      <p:ext uri="{BB962C8B-B14F-4D97-AF65-F5344CB8AC3E}">
        <p14:creationId xmlns:p14="http://schemas.microsoft.com/office/powerpoint/2010/main" val="3070882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21">
            <a:extLst>
              <a:ext uri="{FF2B5EF4-FFF2-40B4-BE49-F238E27FC236}">
                <a16:creationId xmlns:a16="http://schemas.microsoft.com/office/drawing/2014/main" id="{88BE1488-D131-4463-BD38-1160BA2B2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105793"/>
            <a:ext cx="11186159" cy="558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55EFA2-5696-45C2-82C2-EF9E67138DF4}"/>
              </a:ext>
            </a:extLst>
          </p:cNvPr>
          <p:cNvSpPr/>
          <p:nvPr/>
        </p:nvSpPr>
        <p:spPr>
          <a:xfrm>
            <a:off x="0" y="155545"/>
            <a:ext cx="12192000" cy="707886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FF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Flowchart of proposed activity development</a:t>
            </a:r>
            <a:endParaRPr lang="en-IN" sz="40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473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672B-7788-5CF3-E813-078457DD4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WL and WQ entry interface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B4275E5-1BC0-59D8-813C-234A8ECB8A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296" b="13586"/>
          <a:stretch/>
        </p:blipFill>
        <p:spPr>
          <a:xfrm>
            <a:off x="687579" y="1812580"/>
            <a:ext cx="10116256" cy="4445227"/>
          </a:xfrm>
        </p:spPr>
      </p:pic>
    </p:spTree>
    <p:extLst>
      <p:ext uri="{BB962C8B-B14F-4D97-AF65-F5344CB8AC3E}">
        <p14:creationId xmlns:p14="http://schemas.microsoft.com/office/powerpoint/2010/main" val="2641275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1"/>
            <a:ext cx="12191990" cy="16886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620C7A-C4A7-4273-9F1D-3E98D8B4F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IN" sz="4000">
                <a:solidFill>
                  <a:schemeClr val="bg1"/>
                </a:solidFill>
              </a:rPr>
              <a:t>Smart Phone Mobile Application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215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ABEC5D8-B579-478F-8AC1-D5F0838DFA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1302451"/>
              </p:ext>
            </p:extLst>
          </p:nvPr>
        </p:nvGraphicFramePr>
        <p:xfrm>
          <a:off x="1155558" y="2261336"/>
          <a:ext cx="9889789" cy="3907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8677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8734A-6C37-4D28-8901-775C978CE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Server Configuration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2FADA04-ABED-4E10-86B3-351D256298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192389"/>
              </p:ext>
            </p:extLst>
          </p:nvPr>
        </p:nvGraphicFramePr>
        <p:xfrm>
          <a:off x="2010640" y="2743199"/>
          <a:ext cx="9343159" cy="3433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75FA0F7-072D-417E-8ABF-51DC3791CEAE}"/>
              </a:ext>
            </a:extLst>
          </p:cNvPr>
          <p:cNvSpPr txBox="1"/>
          <p:nvPr/>
        </p:nvSpPr>
        <p:spPr>
          <a:xfrm>
            <a:off x="4939578" y="1347209"/>
            <a:ext cx="60968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/>
              <a:t>Sample: 8vCPU, 32 GB RAM, </a:t>
            </a:r>
            <a:r>
              <a:rPr lang="en-IN" dirty="0">
                <a:solidFill>
                  <a:srgbClr val="222222"/>
                </a:solidFill>
                <a:latin typeface="Roboto" panose="02000000000000000000" pitchFamily="2" charset="0"/>
              </a:rPr>
              <a:t>2</a:t>
            </a:r>
            <a:r>
              <a:rPr lang="en-IN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000 GB SSD, 1500 GB Bandwidth, 1 Public Static IP, </a:t>
            </a:r>
            <a:r>
              <a:rPr lang="en-US" dirty="0"/>
              <a:t>2*GigE </a:t>
            </a:r>
            <a:r>
              <a:rPr lang="en-US" dirty="0" err="1"/>
              <a:t>vNIC</a:t>
            </a:r>
            <a:r>
              <a:rPr lang="en-US" dirty="0"/>
              <a:t>, OS as desired (Windows, Ubuntu)</a:t>
            </a:r>
            <a:endParaRPr lang="en-IN" b="0" i="0" dirty="0">
              <a:solidFill>
                <a:srgbClr val="222222"/>
              </a:solidFill>
              <a:effectLst/>
              <a:latin typeface="Roboto" panose="02000000000000000000" pitchFamily="2" charset="0"/>
            </a:endParaRPr>
          </a:p>
          <a:p>
            <a:pPr lvl="1"/>
            <a:endParaRPr lang="en-IN" b="0" i="0" dirty="0">
              <a:solidFill>
                <a:srgbClr val="222222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7B7311-05A4-4544-8B07-018439023FCD}"/>
              </a:ext>
            </a:extLst>
          </p:cNvPr>
          <p:cNvSpPr txBox="1"/>
          <p:nvPr/>
        </p:nvSpPr>
        <p:spPr>
          <a:xfrm>
            <a:off x="3423804" y="6372623"/>
            <a:ext cx="6864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i="1" dirty="0"/>
              <a:t>No HA or DR envisaged at present, may require large document storage</a:t>
            </a:r>
          </a:p>
        </p:txBody>
      </p:sp>
    </p:spTree>
    <p:extLst>
      <p:ext uri="{BB962C8B-B14F-4D97-AF65-F5344CB8AC3E}">
        <p14:creationId xmlns:p14="http://schemas.microsoft.com/office/powerpoint/2010/main" val="1881203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933038-C58A-4188-95C9-1DCAB1A80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893"/>
            <a:ext cx="12192000" cy="636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508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576A07-4CB8-4CEA-9AB2-CC6553548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150"/>
            <a:ext cx="121920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20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1F557D-FF74-46CB-A5F3-001EB4809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121"/>
            <a:ext cx="12192000" cy="5965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FB2218-A01D-4836-8972-8C640AC83F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" t="32895" r="75967" b="20936"/>
          <a:stretch/>
        </p:blipFill>
        <p:spPr>
          <a:xfrm>
            <a:off x="91440" y="2235200"/>
            <a:ext cx="286512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33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F48918-A88A-4DD8-B588-B6DB5693E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571"/>
            <a:ext cx="12192000" cy="625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86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B2D62C-0A1B-40C0-ADBB-C2ADDBF37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377"/>
            <a:ext cx="12192000" cy="633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769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9237"/>
            <a:ext cx="12192000" cy="6858015"/>
            <a:chOff x="0" y="0"/>
            <a:chExt cx="9144000" cy="5143511"/>
          </a:xfrm>
        </p:grpSpPr>
        <p:pic>
          <p:nvPicPr>
            <p:cNvPr id="54" name="Google Shape;54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35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4020671" y="1848969"/>
              <a:ext cx="2131359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3" b="1" dirty="0">
                  <a:solidFill>
                    <a:srgbClr val="3A75B0"/>
                  </a:solidFill>
                  <a:latin typeface="Arial Rounded MT Bold" pitchFamily="34" charset="0"/>
                </a:rPr>
                <a:t>Telangana/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3A7D469-1C54-46E4-9181-2DBC32E3C299}"/>
              </a:ext>
            </a:extLst>
          </p:cNvPr>
          <p:cNvSpPr txBox="1"/>
          <p:nvPr/>
        </p:nvSpPr>
        <p:spPr>
          <a:xfrm>
            <a:off x="5242560" y="91440"/>
            <a:ext cx="678688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3600" b="1" dirty="0"/>
              <a:t>Mobile App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17931"/>
            <a:ext cx="121919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840942" y="1658470"/>
            <a:ext cx="2617693" cy="2545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0B35266-702C-4DCA-9906-3CC9615FE18D}"/>
              </a:ext>
            </a:extLst>
          </p:cNvPr>
          <p:cNvSpPr/>
          <p:nvPr/>
        </p:nvSpPr>
        <p:spPr>
          <a:xfrm>
            <a:off x="3289978" y="5085129"/>
            <a:ext cx="3709640" cy="131689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160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E8EFF57-E4A7-46FD-BDF2-FCFB0A433071}"/>
              </a:ext>
            </a:extLst>
          </p:cNvPr>
          <p:cNvSpPr/>
          <p:nvPr/>
        </p:nvSpPr>
        <p:spPr>
          <a:xfrm>
            <a:off x="8327918" y="1325055"/>
            <a:ext cx="3638467" cy="52752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95308-2CC7-4CB4-A399-6CEEE2E8E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772"/>
            <a:ext cx="12192000" cy="870775"/>
          </a:xfrm>
        </p:spPr>
        <p:txBody>
          <a:bodyPr>
            <a:normAutofit/>
          </a:bodyPr>
          <a:lstStyle/>
          <a:p>
            <a:pPr algn="ctr"/>
            <a:r>
              <a:rPr lang="en-IN" sz="4000" b="1" dirty="0">
                <a:solidFill>
                  <a:srgbClr val="FF00FF"/>
                </a:solidFill>
              </a:rPr>
              <a:t>System Schematic – Centralised Groundwater database</a:t>
            </a:r>
          </a:p>
        </p:txBody>
      </p:sp>
      <p:pic>
        <p:nvPicPr>
          <p:cNvPr id="4" name="Picture 3" descr="GIS ">
            <a:extLst>
              <a:ext uri="{FF2B5EF4-FFF2-40B4-BE49-F238E27FC236}">
                <a16:creationId xmlns:a16="http://schemas.microsoft.com/office/drawing/2014/main" id="{9D50E268-70E3-47A4-8BAD-E706E394A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533" y="2780210"/>
            <a:ext cx="803619" cy="12456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30FF2E-4C59-4F44-9B67-AF0ACA34D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1765" y="2932419"/>
            <a:ext cx="803619" cy="12456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327FD3-235A-4ED2-BC28-567E42D69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061" y="1558602"/>
            <a:ext cx="949037" cy="949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B9E2C3-85B6-48F6-B3A6-38F2CC63E6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10203115" y="4330238"/>
            <a:ext cx="803619" cy="12456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9B04CE-46A8-4FD4-ABD2-2A670DC3A575}"/>
              </a:ext>
            </a:extLst>
          </p:cNvPr>
          <p:cNvSpPr txBox="1"/>
          <p:nvPr/>
        </p:nvSpPr>
        <p:spPr>
          <a:xfrm>
            <a:off x="10829213" y="3808697"/>
            <a:ext cx="1043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/>
              <a:t>GIS Server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38F041-84E6-4018-B93A-871CAE992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9668" y="3214227"/>
            <a:ext cx="516494" cy="5565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F349C1-333E-4A51-B383-857B5A32326A}"/>
              </a:ext>
            </a:extLst>
          </p:cNvPr>
          <p:cNvSpPr txBox="1"/>
          <p:nvPr/>
        </p:nvSpPr>
        <p:spPr>
          <a:xfrm>
            <a:off x="9799731" y="5552245"/>
            <a:ext cx="1786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/>
              <a:t>Future Reporting &amp;</a:t>
            </a:r>
          </a:p>
          <a:p>
            <a:r>
              <a:rPr lang="en-IN" sz="1600" dirty="0"/>
              <a:t>Fulfilment server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26BEEA-07EE-4252-9CAB-894C56CBE919}"/>
              </a:ext>
            </a:extLst>
          </p:cNvPr>
          <p:cNvSpPr txBox="1"/>
          <p:nvPr/>
        </p:nvSpPr>
        <p:spPr>
          <a:xfrm>
            <a:off x="8527063" y="4074518"/>
            <a:ext cx="16485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dirty="0"/>
              <a:t>Application server</a:t>
            </a:r>
          </a:p>
          <a:p>
            <a:r>
              <a:rPr lang="en-IN" sz="1600" dirty="0"/>
              <a:t>Currently single, no load balancer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BC9D24-91D2-4E12-A517-6E0A4CF4D6F6}"/>
              </a:ext>
            </a:extLst>
          </p:cNvPr>
          <p:cNvSpPr txBox="1"/>
          <p:nvPr/>
        </p:nvSpPr>
        <p:spPr>
          <a:xfrm>
            <a:off x="9456981" y="1728884"/>
            <a:ext cx="1006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/>
              <a:t>DB Server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7A3645-505C-433D-8B82-403EDEE5E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380" y="2507639"/>
            <a:ext cx="1539965" cy="14773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D85A0E-17E6-422C-B3FD-F25B93BA4A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50" y="1116830"/>
            <a:ext cx="1557184" cy="15571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53DC72-E1C9-40FB-9D03-EFA772B0CF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2934" y="1388109"/>
            <a:ext cx="1285905" cy="12859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A4048E-5403-4061-9699-02AAD61E75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993118"/>
            <a:ext cx="865202" cy="8652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D9452B-28FB-4DF4-8D58-8AD7E889BC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4882" y="5372156"/>
            <a:ext cx="624350" cy="6243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0670DF3-556A-4A1D-B070-D557F5A7D7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2571" y="5320689"/>
            <a:ext cx="991520" cy="9915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7F686E-9D58-468B-8118-CA799B301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2185" y="5230869"/>
            <a:ext cx="1171159" cy="11711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3880537-2F9E-48E0-A8DB-DBFF51987A79}"/>
              </a:ext>
            </a:extLst>
          </p:cNvPr>
          <p:cNvSpPr txBox="1"/>
          <p:nvPr/>
        </p:nvSpPr>
        <p:spPr>
          <a:xfrm>
            <a:off x="0" y="3880286"/>
            <a:ext cx="1869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/>
              <a:t>Mobile data capture</a:t>
            </a:r>
          </a:p>
          <a:p>
            <a:r>
              <a:rPr lang="en-IN" sz="1600" dirty="0"/>
              <a:t>Off-line near on-line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1B553CC-B2B4-4B4F-A908-F58DF02BD8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798" y="4790607"/>
            <a:ext cx="1479633" cy="117431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F8949B9-268E-44EF-A42B-1936C654DCC5}"/>
              </a:ext>
            </a:extLst>
          </p:cNvPr>
          <p:cNvSpPr txBox="1"/>
          <p:nvPr/>
        </p:nvSpPr>
        <p:spPr>
          <a:xfrm>
            <a:off x="499571" y="5964919"/>
            <a:ext cx="1124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/>
              <a:t>DWLR Data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1EB779-2061-42CC-9D93-8F1A344FD06D}"/>
              </a:ext>
            </a:extLst>
          </p:cNvPr>
          <p:cNvSpPr txBox="1"/>
          <p:nvPr/>
        </p:nvSpPr>
        <p:spPr>
          <a:xfrm>
            <a:off x="1099432" y="2350848"/>
            <a:ext cx="1178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/>
              <a:t>GRASP Data</a:t>
            </a:r>
          </a:p>
        </p:txBody>
      </p:sp>
      <p:sp>
        <p:nvSpPr>
          <p:cNvPr id="25" name="Arrow: Left-Right 24">
            <a:extLst>
              <a:ext uri="{FF2B5EF4-FFF2-40B4-BE49-F238E27FC236}">
                <a16:creationId xmlns:a16="http://schemas.microsoft.com/office/drawing/2014/main" id="{A9368E24-A193-47C9-9D4A-D8667F7DCFE8}"/>
              </a:ext>
            </a:extLst>
          </p:cNvPr>
          <p:cNvSpPr/>
          <p:nvPr/>
        </p:nvSpPr>
        <p:spPr>
          <a:xfrm rot="952910">
            <a:off x="3133210" y="2374512"/>
            <a:ext cx="1703473" cy="4459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JSON, All alerts </a:t>
            </a:r>
          </a:p>
        </p:txBody>
      </p:sp>
      <p:sp>
        <p:nvSpPr>
          <p:cNvPr id="26" name="Arrow: Left-Right 25">
            <a:extLst>
              <a:ext uri="{FF2B5EF4-FFF2-40B4-BE49-F238E27FC236}">
                <a16:creationId xmlns:a16="http://schemas.microsoft.com/office/drawing/2014/main" id="{D3920816-B951-4234-9B1C-3CC9B73EDF21}"/>
              </a:ext>
            </a:extLst>
          </p:cNvPr>
          <p:cNvSpPr/>
          <p:nvPr/>
        </p:nvSpPr>
        <p:spPr>
          <a:xfrm>
            <a:off x="838200" y="3352085"/>
            <a:ext cx="3946177" cy="4459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JSON, use mobile queue</a:t>
            </a:r>
          </a:p>
        </p:txBody>
      </p:sp>
      <p:sp>
        <p:nvSpPr>
          <p:cNvPr id="27" name="Arrow: Left-Right 26">
            <a:extLst>
              <a:ext uri="{FF2B5EF4-FFF2-40B4-BE49-F238E27FC236}">
                <a16:creationId xmlns:a16="http://schemas.microsoft.com/office/drawing/2014/main" id="{0241CF20-40F8-47DF-98F2-E17F696034C4}"/>
              </a:ext>
            </a:extLst>
          </p:cNvPr>
          <p:cNvSpPr/>
          <p:nvPr/>
        </p:nvSpPr>
        <p:spPr>
          <a:xfrm rot="21008225">
            <a:off x="2063671" y="4426233"/>
            <a:ext cx="3182163" cy="4459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Collated from Service Provider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AA7975-D3CC-4F30-98A7-B2B393DCE4A3}"/>
              </a:ext>
            </a:extLst>
          </p:cNvPr>
          <p:cNvSpPr txBox="1"/>
          <p:nvPr/>
        </p:nvSpPr>
        <p:spPr>
          <a:xfrm>
            <a:off x="3235301" y="6425030"/>
            <a:ext cx="3818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/>
              <a:t>Reports, Dashboards, Analytics (Spatial too)</a:t>
            </a:r>
          </a:p>
        </p:txBody>
      </p:sp>
      <p:sp>
        <p:nvSpPr>
          <p:cNvPr id="31" name="Arrow: Left-Right 30">
            <a:extLst>
              <a:ext uri="{FF2B5EF4-FFF2-40B4-BE49-F238E27FC236}">
                <a16:creationId xmlns:a16="http://schemas.microsoft.com/office/drawing/2014/main" id="{5E149C4E-A03F-43AA-90E3-C70C8C80435F}"/>
              </a:ext>
            </a:extLst>
          </p:cNvPr>
          <p:cNvSpPr/>
          <p:nvPr/>
        </p:nvSpPr>
        <p:spPr>
          <a:xfrm rot="17008062">
            <a:off x="4790969" y="4767250"/>
            <a:ext cx="843568" cy="445900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User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A1B491A9-798C-4303-9B5C-08983D4E7B2E}"/>
              </a:ext>
            </a:extLst>
          </p:cNvPr>
          <p:cNvSpPr/>
          <p:nvPr/>
        </p:nvSpPr>
        <p:spPr>
          <a:xfrm>
            <a:off x="5204036" y="2149940"/>
            <a:ext cx="1727458" cy="2245079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3D02BB-B76D-46C5-AE0E-9D8DEC3D249E}"/>
              </a:ext>
            </a:extLst>
          </p:cNvPr>
          <p:cNvSpPr txBox="1"/>
          <p:nvPr/>
        </p:nvSpPr>
        <p:spPr>
          <a:xfrm>
            <a:off x="5546133" y="3087165"/>
            <a:ext cx="860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/>
              <a:t>Internet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9EBCE47-289A-4C94-BEC9-CD75F6A3CE15}"/>
              </a:ext>
            </a:extLst>
          </p:cNvPr>
          <p:cNvCxnSpPr/>
          <p:nvPr/>
        </p:nvCxnSpPr>
        <p:spPr>
          <a:xfrm>
            <a:off x="6931494" y="3352085"/>
            <a:ext cx="25901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6BC7F6D-A498-4259-9CE9-360753B26B70}"/>
              </a:ext>
            </a:extLst>
          </p:cNvPr>
          <p:cNvCxnSpPr/>
          <p:nvPr/>
        </p:nvCxnSpPr>
        <p:spPr>
          <a:xfrm>
            <a:off x="7954241" y="3522518"/>
            <a:ext cx="76892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F137D19-51E2-4B74-8384-6B7473815DFD}"/>
              </a:ext>
            </a:extLst>
          </p:cNvPr>
          <p:cNvCxnSpPr/>
          <p:nvPr/>
        </p:nvCxnSpPr>
        <p:spPr>
          <a:xfrm>
            <a:off x="9227127" y="2597727"/>
            <a:ext cx="0" cy="2753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D599881-BD28-4A2A-8261-B510CDD25826}"/>
              </a:ext>
            </a:extLst>
          </p:cNvPr>
          <p:cNvCxnSpPr/>
          <p:nvPr/>
        </p:nvCxnSpPr>
        <p:spPr>
          <a:xfrm flipH="1">
            <a:off x="9620098" y="3522518"/>
            <a:ext cx="5830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B688761F-A892-4673-BB3A-15CE5AF030B7}"/>
              </a:ext>
            </a:extLst>
          </p:cNvPr>
          <p:cNvSpPr txBox="1"/>
          <p:nvPr/>
        </p:nvSpPr>
        <p:spPr>
          <a:xfrm>
            <a:off x="4008545" y="1665219"/>
            <a:ext cx="1082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050" dirty="0">
                <a:highlight>
                  <a:srgbClr val="FFFF00"/>
                </a:highlight>
              </a:rPr>
              <a:t>VPN  considered</a:t>
            </a:r>
          </a:p>
        </p:txBody>
      </p:sp>
    </p:spTree>
    <p:extLst>
      <p:ext uri="{BB962C8B-B14F-4D97-AF65-F5344CB8AC3E}">
        <p14:creationId xmlns:p14="http://schemas.microsoft.com/office/powerpoint/2010/main" val="42181249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D63F5FD-250F-4F66-B942-260BED53BB28}"/>
              </a:ext>
            </a:extLst>
          </p:cNvPr>
          <p:cNvGrpSpPr/>
          <p:nvPr/>
        </p:nvGrpSpPr>
        <p:grpSpPr>
          <a:xfrm>
            <a:off x="107966" y="671768"/>
            <a:ext cx="11976068" cy="5514465"/>
            <a:chOff x="80974" y="503825"/>
            <a:chExt cx="8982051" cy="4135849"/>
          </a:xfrm>
        </p:grpSpPr>
        <p:pic>
          <p:nvPicPr>
            <p:cNvPr id="64" name="Google Shape;64;p15"/>
            <p:cNvPicPr preferRelativeResize="0"/>
            <p:nvPr/>
          </p:nvPicPr>
          <p:blipFill rotWithShape="1">
            <a:blip r:embed="rId3">
              <a:alphaModFix/>
            </a:blip>
            <a:srcRect l="3920"/>
            <a:stretch/>
          </p:blipFill>
          <p:spPr>
            <a:xfrm>
              <a:off x="80974" y="503825"/>
              <a:ext cx="7064451" cy="41358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45425" y="1060650"/>
              <a:ext cx="1917600" cy="2899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9F82B71-3270-411E-ACC1-F12DECA2E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28378" y="3164911"/>
              <a:ext cx="171450" cy="2000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5F6CEE-2FDC-4283-AC28-C0E557B707E5}"/>
              </a:ext>
            </a:extLst>
          </p:cNvPr>
          <p:cNvGrpSpPr/>
          <p:nvPr/>
        </p:nvGrpSpPr>
        <p:grpSpPr>
          <a:xfrm>
            <a:off x="0" y="752933"/>
            <a:ext cx="12039600" cy="5352135"/>
            <a:chOff x="0" y="564699"/>
            <a:chExt cx="9029700" cy="40141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C6DC13C-6679-4D96-9333-2FA622E07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3868" y="564699"/>
              <a:ext cx="2385832" cy="4014100"/>
            </a:xfrm>
            <a:prstGeom prst="rect">
              <a:avLst/>
            </a:prstGeom>
          </p:spPr>
        </p:pic>
        <p:pic>
          <p:nvPicPr>
            <p:cNvPr id="70" name="Google Shape;70;p16"/>
            <p:cNvPicPr preferRelativeResize="0"/>
            <p:nvPr/>
          </p:nvPicPr>
          <p:blipFill rotWithShape="1">
            <a:blip r:embed="rId4">
              <a:alphaModFix/>
            </a:blip>
            <a:srcRect l="2707" r="4191"/>
            <a:stretch/>
          </p:blipFill>
          <p:spPr>
            <a:xfrm>
              <a:off x="0" y="564699"/>
              <a:ext cx="6643868" cy="4014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A27085-8260-4B0D-8C5B-07A28370F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43868" y="862064"/>
              <a:ext cx="2229358" cy="321184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289C659-C379-4AF3-AA82-B6E8C7483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2722" y="3134032"/>
              <a:ext cx="1821145" cy="1371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DC1F0F-C4C3-46F3-B9D7-C405046F4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90758" y="2467987"/>
              <a:ext cx="171450" cy="200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99261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8"/>
          <p:cNvPicPr preferRelativeResize="0"/>
          <p:nvPr/>
        </p:nvPicPr>
        <p:blipFill rotWithShape="1">
          <a:blip r:embed="rId3">
            <a:alphaModFix/>
          </a:blip>
          <a:srcRect l="4549" t="5187" r="34096" b="5539"/>
          <a:stretch/>
        </p:blipFill>
        <p:spPr>
          <a:xfrm>
            <a:off x="374187" y="0"/>
            <a:ext cx="7688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CF60FD-C0EC-43E3-83BD-FDDC1882B1B1}"/>
              </a:ext>
            </a:extLst>
          </p:cNvPr>
          <p:cNvSpPr txBox="1"/>
          <p:nvPr/>
        </p:nvSpPr>
        <p:spPr>
          <a:xfrm>
            <a:off x="5761703" y="1356854"/>
            <a:ext cx="1337188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67" dirty="0">
                <a:solidFill>
                  <a:srgbClr val="0070C0"/>
                </a:solidFill>
              </a:rPr>
              <a:t>March2020</a:t>
            </a:r>
            <a:endParaRPr lang="en-IN" sz="2400" dirty="0">
              <a:solidFill>
                <a:srgbClr val="0070C0"/>
              </a:solidFill>
            </a:endParaRPr>
          </a:p>
        </p:txBody>
      </p:sp>
      <p:pic>
        <p:nvPicPr>
          <p:cNvPr id="6" name="Google Shape;83;p18">
            <a:extLst>
              <a:ext uri="{FF2B5EF4-FFF2-40B4-BE49-F238E27FC236}">
                <a16:creationId xmlns:a16="http://schemas.microsoft.com/office/drawing/2014/main" id="{1C170828-EDFE-4BEE-9AF9-9208064EA58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2453" y="712609"/>
            <a:ext cx="4004041" cy="51572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4B399D-9DD9-443B-ABD6-9713FB898156}"/>
              </a:ext>
            </a:extLst>
          </p:cNvPr>
          <p:cNvSpPr txBox="1"/>
          <p:nvPr/>
        </p:nvSpPr>
        <p:spPr>
          <a:xfrm>
            <a:off x="8292353" y="5916707"/>
            <a:ext cx="3478305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67" b="1" dirty="0">
                <a:solidFill>
                  <a:srgbClr val="C00000"/>
                </a:solidFill>
              </a:rPr>
              <a:t>MCM: Million Cubic Metres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0874188" y="3704691"/>
          <a:ext cx="986117" cy="1934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6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6821">
                <a:tc>
                  <a:txBody>
                    <a:bodyPr/>
                    <a:lstStyle/>
                    <a:p>
                      <a:r>
                        <a:rPr lang="en-US" sz="1200" dirty="0"/>
                        <a:t>MCM</a:t>
                      </a:r>
                    </a:p>
                  </a:txBody>
                  <a:tcPr marL="121920" marR="121920" marT="60960" marB="60960">
                    <a:solidFill>
                      <a:srgbClr val="3A75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821">
                <a:tc>
                  <a:txBody>
                    <a:bodyPr/>
                    <a:lstStyle/>
                    <a:p>
                      <a:r>
                        <a:rPr lang="en-US" sz="1200" b="1" dirty="0"/>
                        <a:t>15118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821">
                <a:tc>
                  <a:txBody>
                    <a:bodyPr/>
                    <a:lstStyle/>
                    <a:p>
                      <a:r>
                        <a:rPr lang="en-US" sz="1200" b="1" dirty="0"/>
                        <a:t>7676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821">
                <a:tc>
                  <a:txBody>
                    <a:bodyPr/>
                    <a:lstStyle/>
                    <a:p>
                      <a:r>
                        <a:rPr lang="en-US" sz="1200" b="1" dirty="0"/>
                        <a:t>7451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821">
                <a:tc>
                  <a:txBody>
                    <a:bodyPr/>
                    <a:lstStyle/>
                    <a:p>
                      <a:r>
                        <a:rPr lang="en-US" sz="1200" b="1" dirty="0"/>
                        <a:t>51%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9"/>
          <p:cNvPicPr preferRelativeResize="0"/>
          <p:nvPr/>
        </p:nvPicPr>
        <p:blipFill rotWithShape="1">
          <a:blip r:embed="rId3">
            <a:alphaModFix/>
          </a:blip>
          <a:srcRect l="15472" t="5007" r="50633" b="4812"/>
          <a:stretch/>
        </p:blipFill>
        <p:spPr>
          <a:xfrm>
            <a:off x="1" y="0"/>
            <a:ext cx="451996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D6159-AFFF-4B23-9E26-9825F5BA6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048" y="-1"/>
            <a:ext cx="7672040" cy="6858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AA995E-8611-4A18-9960-5CCD26B72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321" y="719252"/>
            <a:ext cx="3073060" cy="5158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5DB105-259C-454E-9CE9-D970C3A3A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0223" y="719251"/>
            <a:ext cx="3063147" cy="5130800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4E5C394-15F6-4B7F-BDE3-0921784729B1}"/>
              </a:ext>
            </a:extLst>
          </p:cNvPr>
          <p:cNvGraphicFramePr>
            <a:graphicFrameLocks noGrp="1"/>
          </p:cNvGraphicFramePr>
          <p:nvPr/>
        </p:nvGraphicFramePr>
        <p:xfrm>
          <a:off x="8799871" y="1410657"/>
          <a:ext cx="2703872" cy="23276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1936">
                  <a:extLst>
                    <a:ext uri="{9D8B030D-6E8A-4147-A177-3AD203B41FA5}">
                      <a16:colId xmlns:a16="http://schemas.microsoft.com/office/drawing/2014/main" val="787911688"/>
                    </a:ext>
                  </a:extLst>
                </a:gridCol>
                <a:gridCol w="1351936">
                  <a:extLst>
                    <a:ext uri="{9D8B030D-6E8A-4147-A177-3AD203B41FA5}">
                      <a16:colId xmlns:a16="http://schemas.microsoft.com/office/drawing/2014/main" val="2244139641"/>
                    </a:ext>
                  </a:extLst>
                </a:gridCol>
              </a:tblGrid>
              <a:tr h="61727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Suitable Rig for well Construction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DTH / Rotary</a:t>
                      </a:r>
                      <a:endParaRPr lang="en-IN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/>
                </a:tc>
                <a:extLst>
                  <a:ext uri="{0D108BD9-81ED-4DB2-BD59-A6C34878D82A}">
                    <a16:rowId xmlns:a16="http://schemas.microsoft.com/office/drawing/2014/main" val="1326998194"/>
                  </a:ext>
                </a:extLst>
              </a:tr>
              <a:tr h="617271"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>
                          <a:solidFill>
                            <a:srgbClr val="0070C0"/>
                          </a:solidFill>
                          <a:effectLst/>
                        </a:rPr>
                        <a:t>Casing Depth Recommended</a:t>
                      </a:r>
                      <a:endParaRPr lang="en-IN" sz="1200" b="0" i="0" u="none" strike="noStrike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6 - 10 m</a:t>
                      </a:r>
                      <a:endParaRPr lang="en-IN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/>
                </a:tc>
                <a:extLst>
                  <a:ext uri="{0D108BD9-81ED-4DB2-BD59-A6C34878D82A}">
                    <a16:rowId xmlns:a16="http://schemas.microsoft.com/office/drawing/2014/main" val="1937766940"/>
                  </a:ext>
                </a:extLst>
              </a:tr>
              <a:tr h="617271"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Total Well Depth Recommended</a:t>
                      </a:r>
                      <a:endParaRPr lang="en-IN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100 - 120 m</a:t>
                      </a:r>
                      <a:endParaRPr lang="en-IN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/>
                </a:tc>
                <a:extLst>
                  <a:ext uri="{0D108BD9-81ED-4DB2-BD59-A6C34878D82A}">
                    <a16:rowId xmlns:a16="http://schemas.microsoft.com/office/drawing/2014/main" val="1285118239"/>
                  </a:ext>
                </a:extLst>
              </a:tr>
              <a:tr h="475813">
                <a:tc>
                  <a:txBody>
                    <a:bodyPr/>
                    <a:lstStyle/>
                    <a:p>
                      <a:pPr algn="l" fontAlgn="ctr"/>
                      <a:r>
                        <a:rPr lang="en-IN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Water Struck Range</a:t>
                      </a:r>
                      <a:endParaRPr lang="en-IN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10 - 15 m </a:t>
                      </a:r>
                      <a:endParaRPr lang="en-US" sz="12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60" marR="10160" marT="10160" marB="0" anchor="ctr"/>
                </a:tc>
                <a:extLst>
                  <a:ext uri="{0D108BD9-81ED-4DB2-BD59-A6C34878D82A}">
                    <a16:rowId xmlns:a16="http://schemas.microsoft.com/office/drawing/2014/main" val="361338243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248986B-92AE-49CE-9BA5-1BA9121E2160}"/>
              </a:ext>
            </a:extLst>
          </p:cNvPr>
          <p:cNvSpPr txBox="1"/>
          <p:nvPr/>
        </p:nvSpPr>
        <p:spPr>
          <a:xfrm>
            <a:off x="8600223" y="5968180"/>
            <a:ext cx="3063147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33" dirty="0">
                <a:solidFill>
                  <a:srgbClr val="FF0000"/>
                </a:solidFill>
              </a:rPr>
              <a:t>Disclaimer : The Information is based on the available data with the Department</a:t>
            </a:r>
            <a:endParaRPr lang="en-I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1272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5ECB61-3B8E-4C89-82D5-FF917EED7F71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0"/>
            <a:chExt cx="9144000" cy="51435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926C5-00D2-4A70-A760-4B3ED3C4F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6D39CE6-6DBB-41DE-8BD5-79F2E0FDC2B7}"/>
                </a:ext>
              </a:extLst>
            </p:cNvPr>
            <p:cNvSpPr txBox="1"/>
            <p:nvPr/>
          </p:nvSpPr>
          <p:spPr>
            <a:xfrm>
              <a:off x="4679015" y="4351505"/>
              <a:ext cx="2185639" cy="530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33" dirty="0">
                  <a:solidFill>
                    <a:srgbClr val="FF0000"/>
                  </a:solidFill>
                </a:rPr>
                <a:t>Note: Dimensions of pit may vary as per space available. Precautions to be taken near bldg. foundations etc.,</a:t>
              </a:r>
              <a:endParaRPr lang="en-IN" sz="1333" dirty="0">
                <a:solidFill>
                  <a:srgbClr val="FF0000"/>
                </a:solidFill>
              </a:endParaRPr>
            </a:p>
          </p:txBody>
        </p:sp>
        <p:pic>
          <p:nvPicPr>
            <p:cNvPr id="10" name="Google Shape;97;p20">
              <a:extLst>
                <a:ext uri="{FF2B5EF4-FFF2-40B4-BE49-F238E27FC236}">
                  <a16:creationId xmlns:a16="http://schemas.microsoft.com/office/drawing/2014/main" id="{512A5D7C-709F-4A24-94F8-E5DE1F6E7062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69984" y="568048"/>
              <a:ext cx="2544488" cy="3849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20"/>
            <p:cNvPicPr preferRelativeResize="0"/>
            <p:nvPr/>
          </p:nvPicPr>
          <p:blipFill rotWithShape="1">
            <a:blip r:embed="rId5">
              <a:alphaModFix/>
            </a:blip>
            <a:srcRect l="18074" t="5762" r="51991" b="5127"/>
            <a:stretch/>
          </p:blipFill>
          <p:spPr>
            <a:xfrm>
              <a:off x="1075929" y="0"/>
              <a:ext cx="2929054" cy="51435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496286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ADE8EDD-A44A-4BA8-9BCF-52813B696127}"/>
              </a:ext>
            </a:extLst>
          </p:cNvPr>
          <p:cNvGrpSpPr/>
          <p:nvPr/>
        </p:nvGrpSpPr>
        <p:grpSpPr>
          <a:xfrm>
            <a:off x="1" y="-39649"/>
            <a:ext cx="12192000" cy="6897649"/>
            <a:chOff x="1" y="-29737"/>
            <a:chExt cx="9144000" cy="517323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00FE4EF-6B45-492E-B568-9F6A71DB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-29737"/>
              <a:ext cx="9144000" cy="51732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A63281-E55E-4C7B-A567-C158E8763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174" t="41521" r="11998" b="729"/>
            <a:stretch/>
          </p:blipFill>
          <p:spPr>
            <a:xfrm>
              <a:off x="3878825" y="892278"/>
              <a:ext cx="732527" cy="936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61038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2F41F8-91EA-465A-9399-288F427364E0}"/>
              </a:ext>
            </a:extLst>
          </p:cNvPr>
          <p:cNvSpPr/>
          <p:nvPr/>
        </p:nvSpPr>
        <p:spPr>
          <a:xfrm>
            <a:off x="599440" y="1138535"/>
            <a:ext cx="10993120" cy="36933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 You </a:t>
            </a:r>
          </a:p>
          <a:p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 …for Sustainable Groundwater through Technology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5374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EF0A8A-2CFF-4351-815D-13EB9BF89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47" y="294538"/>
            <a:ext cx="11346572" cy="1033669"/>
          </a:xfrm>
        </p:spPr>
        <p:txBody>
          <a:bodyPr>
            <a:normAutofit/>
          </a:bodyPr>
          <a:lstStyle/>
          <a:p>
            <a:r>
              <a:rPr lang="en-IN" sz="3400" dirty="0">
                <a:solidFill>
                  <a:srgbClr val="FFFFFF"/>
                </a:solidFill>
              </a:rPr>
              <a:t>I. Upgradation of existing website with latest GIS &amp; MIS technologies (content management)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DF923-B302-4052-92BB-5B7C1DE1D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749236"/>
            <a:ext cx="11440159" cy="5017323"/>
          </a:xfrm>
        </p:spPr>
        <p:txBody>
          <a:bodyPr anchor="ctr">
            <a:normAutofit lnSpcReduction="10000"/>
          </a:bodyPr>
          <a:lstStyle/>
          <a:p>
            <a:r>
              <a:rPr lang="en-IN" sz="2400" dirty="0">
                <a:solidFill>
                  <a:srgbClr val="FF00FF"/>
                </a:solidFill>
              </a:rPr>
              <a:t>Redesign and develop the home page as per the department requirement and add animations and static data content to the website for better look and feel.</a:t>
            </a:r>
          </a:p>
          <a:p>
            <a:r>
              <a:rPr lang="en-IN" sz="2400" dirty="0">
                <a:solidFill>
                  <a:srgbClr val="002060"/>
                </a:solidFill>
              </a:rPr>
              <a:t>Upgrade the existing website with latest technologies to make it more dynamic and responsive.</a:t>
            </a:r>
          </a:p>
          <a:p>
            <a:r>
              <a:rPr lang="en-IN" sz="2400" dirty="0">
                <a:solidFill>
                  <a:srgbClr val="FF00FF"/>
                </a:solidFill>
              </a:rPr>
              <a:t>Integration of real time data from other services and telemetry sensors</a:t>
            </a:r>
          </a:p>
          <a:p>
            <a:r>
              <a:rPr lang="en-IN" sz="2400" dirty="0">
                <a:solidFill>
                  <a:srgbClr val="002060"/>
                </a:solidFill>
              </a:rPr>
              <a:t>Design and Development of GIS &amp; MIS modules to publish data</a:t>
            </a:r>
          </a:p>
          <a:p>
            <a:r>
              <a:rPr lang="en-IN" sz="2400" dirty="0">
                <a:solidFill>
                  <a:srgbClr val="FF00FF"/>
                </a:solidFill>
              </a:rPr>
              <a:t>Design and Development of mini Ground Water Geo Portal</a:t>
            </a:r>
          </a:p>
          <a:p>
            <a:r>
              <a:rPr lang="en-IN" sz="2400" dirty="0">
                <a:solidFill>
                  <a:srgbClr val="002060"/>
                </a:solidFill>
              </a:rPr>
              <a:t>Design and Development of Security module for admin users logins </a:t>
            </a:r>
          </a:p>
          <a:p>
            <a:r>
              <a:rPr lang="en-IN" sz="2400" dirty="0">
                <a:solidFill>
                  <a:srgbClr val="FF00FF"/>
                </a:solidFill>
              </a:rPr>
              <a:t>Reports integration from other sites and publishing them in website </a:t>
            </a:r>
          </a:p>
          <a:p>
            <a:r>
              <a:rPr lang="en-IN" sz="2400" dirty="0">
                <a:solidFill>
                  <a:srgbClr val="002060"/>
                </a:solidFill>
              </a:rPr>
              <a:t>Important circulars and letters</a:t>
            </a:r>
          </a:p>
          <a:p>
            <a:endParaRPr lang="en-IN" sz="2400" dirty="0"/>
          </a:p>
          <a:p>
            <a:r>
              <a:rPr lang="en-IN" sz="2400" dirty="0">
                <a:solidFill>
                  <a:srgbClr val="FF0000"/>
                </a:solidFill>
              </a:rPr>
              <a:t>GIS server : ARCGIS Enterprises ? (Requested NIC)</a:t>
            </a:r>
          </a:p>
        </p:txBody>
      </p:sp>
    </p:spTree>
    <p:extLst>
      <p:ext uri="{BB962C8B-B14F-4D97-AF65-F5344CB8AC3E}">
        <p14:creationId xmlns:p14="http://schemas.microsoft.com/office/powerpoint/2010/main" val="4051909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7FFD28-545C-4C88-A2E7-152FB234C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9113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749536-ACC8-4C3C-8725-560428969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20" y="365125"/>
            <a:ext cx="11562080" cy="1325563"/>
          </a:xfrm>
        </p:spPr>
        <p:txBody>
          <a:bodyPr>
            <a:normAutofit/>
          </a:bodyPr>
          <a:lstStyle/>
          <a:p>
            <a:r>
              <a:rPr lang="en-IN" sz="3200" dirty="0">
                <a:solidFill>
                  <a:srgbClr val="FFFFFF"/>
                </a:solidFill>
              </a:rPr>
              <a:t>II. Development of Performance Monitoring and Evaluation System (PMES) for internal tracking of work progress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06F75-0E54-4321-A818-3CA1A8BC0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2160608"/>
            <a:ext cx="11285317" cy="3738562"/>
          </a:xfrm>
        </p:spPr>
        <p:txBody>
          <a:bodyPr>
            <a:normAutofit/>
          </a:bodyPr>
          <a:lstStyle/>
          <a:p>
            <a:r>
              <a:rPr lang="en-IN" sz="2400" dirty="0">
                <a:solidFill>
                  <a:srgbClr val="FF00FF"/>
                </a:solidFill>
              </a:rPr>
              <a:t>Development of internal MIS and Workflow management System for tracking of Performance Monitoring and Evaluation System </a:t>
            </a:r>
            <a:r>
              <a:rPr lang="en-IN" sz="2400" b="1" dirty="0">
                <a:solidFill>
                  <a:srgbClr val="FF00FF"/>
                </a:solidFill>
              </a:rPr>
              <a:t>( PMES) </a:t>
            </a:r>
          </a:p>
          <a:p>
            <a:pPr lvl="1"/>
            <a:r>
              <a:rPr lang="en-IN" dirty="0">
                <a:solidFill>
                  <a:srgbClr val="FF00FF"/>
                </a:solidFill>
              </a:rPr>
              <a:t>Role Based Login at District Level and State Level</a:t>
            </a:r>
          </a:p>
          <a:p>
            <a:pPr lvl="1"/>
            <a:r>
              <a:rPr lang="en-IN" dirty="0">
                <a:solidFill>
                  <a:srgbClr val="002060"/>
                </a:solidFill>
              </a:rPr>
              <a:t>Development of ~ 40 Input and output forms for tracking various work progress of the department</a:t>
            </a:r>
          </a:p>
          <a:p>
            <a:pPr lvl="1"/>
            <a:r>
              <a:rPr lang="en-IN" dirty="0">
                <a:solidFill>
                  <a:srgbClr val="FF00FF"/>
                </a:solidFill>
              </a:rPr>
              <a:t>Ability to consolidate district level reports to state level</a:t>
            </a:r>
          </a:p>
          <a:p>
            <a:pPr lvl="1"/>
            <a:r>
              <a:rPr lang="en-IN" dirty="0">
                <a:solidFill>
                  <a:srgbClr val="002060"/>
                </a:solidFill>
              </a:rPr>
              <a:t>Development of smart charts and </a:t>
            </a:r>
            <a:r>
              <a:rPr lang="en-IN" b="1" dirty="0">
                <a:solidFill>
                  <a:srgbClr val="002060"/>
                </a:solidFill>
              </a:rPr>
              <a:t>Key Performance Indicators (KPI) </a:t>
            </a:r>
            <a:r>
              <a:rPr lang="en-IN" dirty="0">
                <a:solidFill>
                  <a:srgbClr val="002060"/>
                </a:solidFill>
              </a:rPr>
              <a:t>to visualize individual district work progress status and state level work progress status. </a:t>
            </a:r>
          </a:p>
        </p:txBody>
      </p:sp>
    </p:spTree>
    <p:extLst>
      <p:ext uri="{BB962C8B-B14F-4D97-AF65-F5344CB8AC3E}">
        <p14:creationId xmlns:p14="http://schemas.microsoft.com/office/powerpoint/2010/main" val="2983855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AE149E-0EEE-401E-A8F3-C3CAC9E1A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IN" sz="4000">
                <a:solidFill>
                  <a:srgbClr val="FFFFFF"/>
                </a:solidFill>
              </a:rPr>
              <a:t>Central DB &amp; Automatic DAS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BFE0F-A3F5-4B54-B3DE-DA52BAE96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347" y="1590740"/>
            <a:ext cx="11273304" cy="5217753"/>
          </a:xfrm>
        </p:spPr>
        <p:txBody>
          <a:bodyPr anchor="ctr">
            <a:normAutofit/>
          </a:bodyPr>
          <a:lstStyle/>
          <a:p>
            <a:r>
              <a:rPr lang="en-IN" sz="2000" dirty="0">
                <a:solidFill>
                  <a:schemeClr val="accent6">
                    <a:lumMod val="75000"/>
                  </a:schemeClr>
                </a:solidFill>
              </a:rPr>
              <a:t>Data Integration from Monitoring of Water Levels (Real Time/Near Real Time / Historic) </a:t>
            </a:r>
            <a:r>
              <a:rPr lang="en-IN" sz="2000" dirty="0">
                <a:solidFill>
                  <a:srgbClr val="FF0000"/>
                </a:solidFill>
              </a:rPr>
              <a:t>(using GRASP, on-line interface)</a:t>
            </a:r>
          </a:p>
          <a:p>
            <a:pPr marL="457200" lvl="1" indent="0">
              <a:buNone/>
            </a:pPr>
            <a:r>
              <a:rPr lang="en-IN" sz="2000" dirty="0">
                <a:solidFill>
                  <a:schemeClr val="accent6">
                    <a:lumMod val="75000"/>
                  </a:schemeClr>
                </a:solidFill>
              </a:rPr>
              <a:t>i. Piezometers (PZ) </a:t>
            </a:r>
          </a:p>
          <a:p>
            <a:pPr marL="457200" lvl="1" indent="0">
              <a:buNone/>
            </a:pPr>
            <a:r>
              <a:rPr lang="en-IN" sz="2000" dirty="0">
                <a:solidFill>
                  <a:schemeClr val="accent6">
                    <a:lumMod val="75000"/>
                  </a:schemeClr>
                </a:solidFill>
              </a:rPr>
              <a:t>ii. General Observation Wells (GOB) </a:t>
            </a:r>
          </a:p>
          <a:p>
            <a:pPr marL="457200" lvl="1" indent="0">
              <a:buNone/>
            </a:pPr>
            <a:r>
              <a:rPr lang="en-IN" sz="2000" dirty="0">
                <a:solidFill>
                  <a:schemeClr val="accent6">
                    <a:lumMod val="75000"/>
                  </a:schemeClr>
                </a:solidFill>
              </a:rPr>
              <a:t>iii. Command Area Observation Wells (COB) </a:t>
            </a:r>
          </a:p>
          <a:p>
            <a:pPr marL="457200" lvl="1" indent="0">
              <a:buNone/>
            </a:pPr>
            <a:r>
              <a:rPr lang="en-IN" sz="2000" dirty="0"/>
              <a:t>iv. Other studies Observation wells </a:t>
            </a:r>
          </a:p>
          <a:p>
            <a:pPr marL="457200" lvl="1" indent="0">
              <a:buNone/>
            </a:pPr>
            <a:r>
              <a:rPr lang="en-IN" sz="2000" dirty="0"/>
              <a:t>vi. Stream flow check points </a:t>
            </a:r>
          </a:p>
          <a:p>
            <a:pPr marL="457200" lvl="1" indent="0">
              <a:buNone/>
            </a:pPr>
            <a:r>
              <a:rPr lang="en-IN" sz="2000" dirty="0"/>
              <a:t>vii. Field investigations </a:t>
            </a:r>
            <a:r>
              <a:rPr lang="en-IN" sz="2000" dirty="0">
                <a:solidFill>
                  <a:srgbClr val="FF0000"/>
                </a:solidFill>
              </a:rPr>
              <a:t>– Essentially forms to be used on mobile devices – around 8-10</a:t>
            </a:r>
          </a:p>
          <a:p>
            <a:pPr marL="914400" lvl="2" indent="0">
              <a:buNone/>
            </a:pPr>
            <a:r>
              <a:rPr lang="en-IN" dirty="0"/>
              <a:t>• Exploration </a:t>
            </a:r>
          </a:p>
          <a:p>
            <a:pPr marL="914400" lvl="2" indent="0">
              <a:buNone/>
            </a:pPr>
            <a:r>
              <a:rPr lang="en-IN" dirty="0"/>
              <a:t>• Site selection for wells </a:t>
            </a:r>
          </a:p>
          <a:p>
            <a:pPr marL="914400" lvl="2" indent="0">
              <a:buNone/>
            </a:pPr>
            <a:r>
              <a:rPr lang="en-IN" dirty="0"/>
              <a:t>• RWHS and AR structures </a:t>
            </a:r>
          </a:p>
          <a:p>
            <a:pPr marL="914400" lvl="2" indent="0">
              <a:buNone/>
            </a:pPr>
            <a:r>
              <a:rPr lang="en-IN" dirty="0"/>
              <a:t>• Special studies/Purpose Driven Studies (PDS)  </a:t>
            </a:r>
          </a:p>
          <a:p>
            <a:pPr marL="457200" lvl="1" indent="0">
              <a:buNone/>
            </a:pPr>
            <a:r>
              <a:rPr lang="en-IN" sz="2000" dirty="0"/>
              <a:t>Ground Water Quality data integration (Real Time/Near Real Time/ Historic) </a:t>
            </a:r>
          </a:p>
          <a:p>
            <a:pPr lvl="1"/>
            <a:r>
              <a:rPr lang="en-IN" sz="2000" dirty="0"/>
              <a:t>Asset management </a:t>
            </a:r>
            <a:r>
              <a:rPr lang="en-IN" sz="2000" dirty="0">
                <a:solidFill>
                  <a:srgbClr val="FF0000"/>
                </a:solidFill>
              </a:rPr>
              <a:t>– Limited to recording of assets, contracts</a:t>
            </a:r>
          </a:p>
          <a:p>
            <a:pPr lvl="1"/>
            <a:r>
              <a:rPr lang="en-IN" sz="2000" dirty="0"/>
              <a:t>Other Ground Water Related Information – </a:t>
            </a:r>
            <a:endParaRPr lang="en-IN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86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11FD79-8B19-4871-BE46-725FC24DE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IN" sz="3400">
                <a:solidFill>
                  <a:srgbClr val="FFFFFF"/>
                </a:solidFill>
              </a:rPr>
              <a:t>Automatic generation and Publishing of various Ground Water Related GIS &amp; MIS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950A5-8F3C-4603-B417-B2D9EE268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4527" y="586855"/>
            <a:ext cx="7170751" cy="6418272"/>
          </a:xfrm>
        </p:spPr>
        <p:txBody>
          <a:bodyPr anchor="ctr">
            <a:normAutofit lnSpcReduction="10000"/>
          </a:bodyPr>
          <a:lstStyle/>
          <a:p>
            <a:r>
              <a:rPr lang="en-IN" sz="1600" dirty="0"/>
              <a:t>MIS Reports</a:t>
            </a:r>
          </a:p>
          <a:p>
            <a:pPr lvl="1"/>
            <a:r>
              <a:rPr lang="en-IN" sz="1600" dirty="0"/>
              <a:t>Technical Reports</a:t>
            </a:r>
          </a:p>
          <a:p>
            <a:pPr lvl="2"/>
            <a:r>
              <a:rPr lang="en-IN" sz="1600" dirty="0"/>
              <a:t>Monthly WL Scenario Reports</a:t>
            </a:r>
          </a:p>
          <a:p>
            <a:pPr lvl="2"/>
            <a:r>
              <a:rPr lang="en-IN" sz="1600" dirty="0"/>
              <a:t>Command Area Reports</a:t>
            </a:r>
          </a:p>
          <a:p>
            <a:pPr lvl="2"/>
            <a:r>
              <a:rPr lang="en-IN" sz="1600" dirty="0"/>
              <a:t>WQ Reports</a:t>
            </a:r>
          </a:p>
          <a:p>
            <a:pPr lvl="2"/>
            <a:r>
              <a:rPr lang="en-IN" sz="1600" dirty="0"/>
              <a:t>GEC Reports</a:t>
            </a:r>
          </a:p>
          <a:p>
            <a:pPr lvl="1"/>
            <a:r>
              <a:rPr lang="en-IN" sz="1600" dirty="0"/>
              <a:t>Spatial Map Reports</a:t>
            </a:r>
          </a:p>
          <a:p>
            <a:pPr lvl="2"/>
            <a:r>
              <a:rPr lang="en-IN" sz="1600" dirty="0"/>
              <a:t>Real Time Ground Water Levels</a:t>
            </a:r>
          </a:p>
          <a:p>
            <a:pPr lvl="3"/>
            <a:r>
              <a:rPr lang="en-IN" sz="1600" dirty="0"/>
              <a:t>State &amp; Mandal wise</a:t>
            </a:r>
          </a:p>
          <a:p>
            <a:pPr lvl="3"/>
            <a:r>
              <a:rPr lang="en-IN" sz="1600" dirty="0"/>
              <a:t>Project wise</a:t>
            </a:r>
          </a:p>
          <a:p>
            <a:pPr lvl="2"/>
            <a:r>
              <a:rPr lang="en-IN" sz="1600" dirty="0"/>
              <a:t>Seasonal Ground Water Levels - State &amp; Mandal Wise</a:t>
            </a:r>
          </a:p>
          <a:p>
            <a:pPr lvl="2"/>
            <a:r>
              <a:rPr lang="en-IN" sz="1600" dirty="0"/>
              <a:t>Monthly Ground Water Levels</a:t>
            </a:r>
          </a:p>
          <a:p>
            <a:pPr lvl="2"/>
            <a:r>
              <a:rPr lang="en-IN" sz="1600" dirty="0"/>
              <a:t>Fluctuation Maps with Respect to Start of the season and previous year</a:t>
            </a:r>
          </a:p>
          <a:p>
            <a:pPr lvl="1"/>
            <a:r>
              <a:rPr lang="en-IN" sz="1600" dirty="0"/>
              <a:t>Information on Subsurface (Groundwater Atlas)</a:t>
            </a:r>
          </a:p>
          <a:p>
            <a:pPr lvl="1"/>
            <a:r>
              <a:rPr lang="en-IN" sz="1600" dirty="0"/>
              <a:t>Progress Reports (intranet-department)</a:t>
            </a:r>
          </a:p>
          <a:p>
            <a:pPr lvl="1"/>
            <a:r>
              <a:rPr lang="en-IN" sz="1600" dirty="0"/>
              <a:t>PMES formats (intranet-department)</a:t>
            </a:r>
          </a:p>
          <a:p>
            <a:pPr lvl="1"/>
            <a:r>
              <a:rPr lang="en-IN" sz="1600" dirty="0"/>
              <a:t>Data sharing on Request (with online registration facility)</a:t>
            </a:r>
          </a:p>
          <a:p>
            <a:pPr lvl="1"/>
            <a:r>
              <a:rPr lang="en-IN" sz="1600" dirty="0"/>
              <a:t>Important circulars and letters (public &amp; intranet-department)</a:t>
            </a:r>
          </a:p>
          <a:p>
            <a:pPr lvl="1"/>
            <a:r>
              <a:rPr lang="en-IN" sz="1600" dirty="0"/>
              <a:t>Integration of GEC Reports</a:t>
            </a:r>
          </a:p>
          <a:p>
            <a:pPr lvl="2"/>
            <a:r>
              <a:rPr lang="en-IN" sz="1600" dirty="0"/>
              <a:t>Ground Water resources as per GEC o District wise o Mandal wise o Watershed wise (GEC) </a:t>
            </a:r>
          </a:p>
          <a:p>
            <a:pPr lvl="2"/>
            <a:r>
              <a:rPr lang="en-IN" sz="1600" dirty="0"/>
              <a:t>Monthly change in </a:t>
            </a:r>
            <a:r>
              <a:rPr lang="en-IN" sz="1600" dirty="0" err="1"/>
              <a:t>Gw</a:t>
            </a:r>
            <a:r>
              <a:rPr lang="en-IN" sz="1600" dirty="0"/>
              <a:t> storage o District wise o Mandal wise o Watershed wise</a:t>
            </a:r>
          </a:p>
          <a:p>
            <a:pPr lvl="1"/>
            <a:r>
              <a:rPr lang="en-IN" sz="2000" dirty="0">
                <a:solidFill>
                  <a:srgbClr val="FF0000"/>
                </a:solidFill>
              </a:rPr>
              <a:t>File Tracking &amp; Management</a:t>
            </a:r>
          </a:p>
          <a:p>
            <a:pPr lvl="2"/>
            <a:endParaRPr lang="en-IN" sz="1600" dirty="0"/>
          </a:p>
          <a:p>
            <a:pPr lvl="2"/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2418825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3A84C-A702-C6DF-3314-484F97748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89" y="175261"/>
            <a:ext cx="11528171" cy="609599"/>
          </a:xfrm>
        </p:spPr>
        <p:txBody>
          <a:bodyPr>
            <a:normAutofit fontScale="90000"/>
          </a:bodyPr>
          <a:lstStyle/>
          <a:p>
            <a:r>
              <a:rPr lang="en-GB" dirty="0"/>
              <a:t>Landing Page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58B44D48-5CA9-098D-E5F4-60882AC03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194" b="5247"/>
          <a:stretch/>
        </p:blipFill>
        <p:spPr>
          <a:xfrm>
            <a:off x="862018" y="851154"/>
            <a:ext cx="10467963" cy="5155692"/>
          </a:xfrm>
        </p:spPr>
      </p:pic>
    </p:spTree>
    <p:extLst>
      <p:ext uri="{BB962C8B-B14F-4D97-AF65-F5344CB8AC3E}">
        <p14:creationId xmlns:p14="http://schemas.microsoft.com/office/powerpoint/2010/main" val="3949617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12571</TotalTime>
  <Words>943</Words>
  <Application>Microsoft Office PowerPoint</Application>
  <PresentationFormat>Widescreen</PresentationFormat>
  <Paragraphs>151</Paragraphs>
  <Slides>46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Arial Rounded MT Bold</vt:lpstr>
      <vt:lpstr>Calibri</vt:lpstr>
      <vt:lpstr>Calibri Light</vt:lpstr>
      <vt:lpstr>Comic Sans MS</vt:lpstr>
      <vt:lpstr>Lucida Sans Unicode</vt:lpstr>
      <vt:lpstr>Roboto</vt:lpstr>
      <vt:lpstr>Times New Roman</vt:lpstr>
      <vt:lpstr>Office Theme</vt:lpstr>
      <vt:lpstr>Creation &amp; Automation – Central DB</vt:lpstr>
      <vt:lpstr>Groundwater Central Database</vt:lpstr>
      <vt:lpstr>PowerPoint Presentation</vt:lpstr>
      <vt:lpstr>System Schematic – Centralised Groundwater database</vt:lpstr>
      <vt:lpstr>I. Upgradation of existing website with latest GIS &amp; MIS technologies (content management) </vt:lpstr>
      <vt:lpstr>II. Development of Performance Monitoring and Evaluation System (PMES) for internal tracking of work progress </vt:lpstr>
      <vt:lpstr>Central DB &amp; Automatic DAS</vt:lpstr>
      <vt:lpstr>Automatic generation and Publishing of various Ground Water Related GIS &amp; MIS Reports</vt:lpstr>
      <vt:lpstr>Landing Page</vt:lpstr>
      <vt:lpstr>Well Information</vt:lpstr>
      <vt:lpstr>Ground water scenario</vt:lpstr>
      <vt:lpstr>Real time Monitoring</vt:lpstr>
      <vt:lpstr>Water quality</vt:lpstr>
      <vt:lpstr>Manual Water level</vt:lpstr>
      <vt:lpstr>Groundwater Resources Assessment</vt:lpstr>
      <vt:lpstr>Rainfall</vt:lpstr>
      <vt:lpstr>Dashboard</vt:lpstr>
      <vt:lpstr>Hydrograph</vt:lpstr>
      <vt:lpstr>Hydrograph Yearly </vt:lpstr>
      <vt:lpstr>Well Information </vt:lpstr>
      <vt:lpstr>Data availability </vt:lpstr>
      <vt:lpstr>Water level monthly data</vt:lpstr>
      <vt:lpstr>Water level fluctuation summary </vt:lpstr>
      <vt:lpstr>Trend</vt:lpstr>
      <vt:lpstr>Compare WL &amp; WQ</vt:lpstr>
      <vt:lpstr>Water quality listing</vt:lpstr>
      <vt:lpstr>WL in given range</vt:lpstr>
      <vt:lpstr>WQ box whisker</vt:lpstr>
      <vt:lpstr>Water quality fluctuation summary</vt:lpstr>
      <vt:lpstr>WL and WQ entry interface</vt:lpstr>
      <vt:lpstr>Smart Phone Mobile Application</vt:lpstr>
      <vt:lpstr>Server Configuration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Creation &amp; Automation – Central DB</dc:title>
  <dc:creator>Sanjay Sangal</dc:creator>
  <cp:lastModifiedBy>Rakesh C</cp:lastModifiedBy>
  <cp:revision>76</cp:revision>
  <dcterms:created xsi:type="dcterms:W3CDTF">2021-05-04T12:00:45Z</dcterms:created>
  <dcterms:modified xsi:type="dcterms:W3CDTF">2022-06-17T11:53:52Z</dcterms:modified>
</cp:coreProperties>
</file>